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71" r:id="rId4"/>
    <p:sldId id="270" r:id="rId5"/>
    <p:sldId id="258" r:id="rId6"/>
    <p:sldId id="285" r:id="rId7"/>
    <p:sldId id="272" r:id="rId8"/>
    <p:sldId id="273" r:id="rId9"/>
    <p:sldId id="275" r:id="rId10"/>
    <p:sldId id="276" r:id="rId11"/>
    <p:sldId id="277" r:id="rId12"/>
    <p:sldId id="279" r:id="rId13"/>
    <p:sldId id="282" r:id="rId14"/>
    <p:sldId id="274" r:id="rId15"/>
    <p:sldId id="265" r:id="rId16"/>
    <p:sldId id="286" r:id="rId17"/>
    <p:sldId id="278" r:id="rId18"/>
    <p:sldId id="281" r:id="rId19"/>
  </p:sldIdLst>
  <p:sldSz cx="12192000" cy="6858000"/>
  <p:notesSz cx="6797675" cy="9874250"/>
  <p:embeddedFontLst>
    <p:embeddedFont>
      <p:font typeface="Calibri" panose="020F0502020204030204" pitchFamily="34" charset="0"/>
      <p:regular r:id="rId21"/>
      <p:bold r:id="rId22"/>
      <p:italic r:id="rId23"/>
      <p:boldItalic r:id="rId24"/>
    </p:embeddedFont>
    <p:embeddedFont>
      <p:font typeface="Open Sans SemiBold" panose="020B0706030804020204" pitchFamily="34"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UR/hL5cZ6MkkFeDM/abvwI4O4l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AF29C1-2343-3B53-A1EE-E28CD6B1DB79}" name="Carol Williams (CHC - NWCHC)" initials="CW(N" userId="S::Carol.Williams63@wales.nhs.uk::9811407c-3a28-452b-8aee-2dcd539b4c66" providerId="AD"/>
  <p188:author id="{2B7C94C3-2800-5129-8FD9-532FE2561762}" name="Alyson Thomas" initials="AT" userId="S::alyson.thomas@llaiscymru.org::19f64cca-d4b4-4c7d-a0e4-7d4cda523c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660"/>
  </p:normalViewPr>
  <p:slideViewPr>
    <p:cSldViewPr snapToGrid="0">
      <p:cViewPr varScale="1">
        <p:scale>
          <a:sx n="58" d="100"/>
          <a:sy n="58" d="100"/>
        </p:scale>
        <p:origin x="4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42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542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825"/>
            <a:ext cx="2945659" cy="49542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Staff – CHC staff transferring over plus more staff to help support an expanded remit across health and social care. </a:t>
            </a:r>
            <a:endParaRPr dirty="0"/>
          </a:p>
          <a:p>
            <a:pPr marL="0" lvl="0" indent="0" algn="l" rtl="0">
              <a:spcBef>
                <a:spcPts val="0"/>
              </a:spcBef>
              <a:spcAft>
                <a:spcPts val="0"/>
              </a:spcAft>
              <a:buNone/>
            </a:pPr>
            <a:r>
              <a:rPr lang="en-GB" dirty="0"/>
              <a:t>Volunteers – people living in and representing local communities </a:t>
            </a:r>
            <a:endParaRPr dirty="0"/>
          </a:p>
        </p:txBody>
      </p:sp>
      <p:sp>
        <p:nvSpPr>
          <p:cNvPr id="148" name="Google Shape;148;p5: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222713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Staff – CHC staff transferring over plus more staff to help support an expanded remit across health and social care. </a:t>
            </a:r>
            <a:endParaRPr dirty="0"/>
          </a:p>
          <a:p>
            <a:pPr marL="0" lvl="0" indent="0" algn="l" rtl="0">
              <a:spcBef>
                <a:spcPts val="0"/>
              </a:spcBef>
              <a:spcAft>
                <a:spcPts val="0"/>
              </a:spcAft>
              <a:buNone/>
            </a:pPr>
            <a:r>
              <a:rPr lang="en-GB" dirty="0"/>
              <a:t>Volunteers – people living in and representing local communities </a:t>
            </a:r>
            <a:endParaRPr dirty="0"/>
          </a:p>
        </p:txBody>
      </p:sp>
      <p:sp>
        <p:nvSpPr>
          <p:cNvPr id="148" name="Google Shape;148;p5: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396282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GB" sz="1200" dirty="0" err="1">
                <a:effectLst/>
                <a:latin typeface="+mn-lt"/>
                <a:ea typeface="Calibri" panose="020F0502020204030204" pitchFamily="34" charset="0"/>
                <a:cs typeface="Times New Roman" panose="02020603050405020304" pitchFamily="18" charset="0"/>
              </a:rPr>
              <a:t>Tawel</a:t>
            </a:r>
            <a:r>
              <a:rPr lang="en-GB" sz="1200" dirty="0">
                <a:effectLst/>
                <a:latin typeface="+mn-lt"/>
                <a:ea typeface="Calibri" panose="020F0502020204030204" pitchFamily="34" charset="0"/>
                <a:cs typeface="Times New Roman" panose="02020603050405020304" pitchFamily="18" charset="0"/>
              </a:rPr>
              <a:t> Fan was a mental health ward looking after dementia patients. Allegations of ill-treatment were acknowledged by the board in December 2013. An independent report into the charges, by NHS executive and midwifery expert Donna Ockenden, the Ockenden Report was made public, with the summary branding of what took place on the ward as “institutional abuse”. </a:t>
            </a:r>
          </a:p>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It catalogued distressing tales of dementia patients left to roam unsupervised, others being locked in rooms, some lying in their own faeces and urine, and records being altered. It later transpired there were 108 individual </a:t>
            </a:r>
            <a:r>
              <a:rPr lang="en-GB" sz="1200" dirty="0" err="1">
                <a:effectLst/>
                <a:latin typeface="+mn-lt"/>
                <a:ea typeface="Calibri" panose="020F0502020204030204" pitchFamily="34" charset="0"/>
                <a:cs typeface="Times New Roman" panose="02020603050405020304" pitchFamily="18" charset="0"/>
              </a:rPr>
              <a:t>Tawel</a:t>
            </a:r>
            <a:r>
              <a:rPr lang="en-GB" sz="1200" dirty="0">
                <a:effectLst/>
                <a:latin typeface="+mn-lt"/>
                <a:ea typeface="Calibri" panose="020F0502020204030204" pitchFamily="34" charset="0"/>
                <a:cs typeface="Times New Roman" panose="02020603050405020304" pitchFamily="18" charset="0"/>
              </a:rPr>
              <a:t> Fan patient cases warranting investigation.   A second report, costing more than £2m and conducted by now defunct private consultancy firm HASCAS, later looked into the individual cases – controversially finding no institutional abuse had taken place. </a:t>
            </a:r>
          </a:p>
          <a:p>
            <a:pPr>
              <a:lnSpc>
                <a:spcPct val="115000"/>
              </a:lnSpc>
            </a:pPr>
            <a:r>
              <a:rPr lang="en-GB" sz="1200" dirty="0">
                <a:effectLst/>
                <a:latin typeface="+mn-lt"/>
                <a:ea typeface="Calibri" panose="020F0502020204030204" pitchFamily="34" charset="0"/>
                <a:cs typeface="Times New Roman" panose="02020603050405020304" pitchFamily="18" charset="0"/>
              </a:rPr>
              <a:t>In 2022 the ICO instructed BCUHB to release the Holden Report – this report undertaken in 2013 outlined the key messages contained in Ockenden and, potentially, prevented the problems at </a:t>
            </a:r>
            <a:r>
              <a:rPr lang="en-GB" sz="1200" dirty="0" err="1">
                <a:effectLst/>
                <a:latin typeface="+mn-lt"/>
                <a:ea typeface="Calibri" panose="020F0502020204030204" pitchFamily="34" charset="0"/>
                <a:cs typeface="Times New Roman" panose="02020603050405020304" pitchFamily="18" charset="0"/>
              </a:rPr>
              <a:t>Tawel</a:t>
            </a:r>
            <a:r>
              <a:rPr lang="en-GB" sz="1200" dirty="0">
                <a:effectLst/>
                <a:latin typeface="+mn-lt"/>
                <a:ea typeface="Calibri" panose="020F0502020204030204" pitchFamily="34" charset="0"/>
                <a:cs typeface="Times New Roman" panose="02020603050405020304" pitchFamily="18" charset="0"/>
              </a:rPr>
              <a:t> Fan.  There were a number of other reports over this period that highlighted problems but their recommendations were never implemented.  BCUHB have undertaken to produce an action plan that aggregates all of the recommendations of the many reports.  We await sight of this</a:t>
            </a:r>
            <a:r>
              <a:rPr lang="en-GB" sz="1200" dirty="0">
                <a:latin typeface="+mn-lt"/>
                <a:ea typeface="Calibri" panose="020F0502020204030204" pitchFamily="34" charset="0"/>
                <a:cs typeface="Times New Roman" panose="02020603050405020304" pitchFamily="18" charset="0"/>
              </a:rPr>
              <a:t> plan.</a:t>
            </a:r>
            <a:endParaRPr lang="en-GB" sz="1200" dirty="0">
              <a:effectLst/>
              <a:latin typeface="+mn-lt"/>
              <a:ea typeface="Calibri" panose="020F0502020204030204" pitchFamily="34" charset="0"/>
              <a:cs typeface="Times New Roman" panose="02020603050405020304" pitchFamily="18" charset="0"/>
            </a:endParaRPr>
          </a:p>
          <a:p>
            <a:pPr marL="228600" lvl="0" indent="-228600" algn="l" rtl="0">
              <a:spcBef>
                <a:spcPts val="0"/>
              </a:spcBef>
              <a:spcAft>
                <a:spcPts val="0"/>
              </a:spcAft>
              <a:buClr>
                <a:schemeClr val="dk1"/>
              </a:buClr>
              <a:buSzPts val="1200"/>
              <a:buFont typeface="Calibri"/>
              <a:buAutoNum type="arabicPeriod"/>
            </a:pPr>
            <a:endParaRPr dirty="0"/>
          </a:p>
        </p:txBody>
      </p:sp>
      <p:sp>
        <p:nvSpPr>
          <p:cNvPr id="213" name="Google Shape;213;p10: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49327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algn="l" fontAlgn="base"/>
            <a:r>
              <a:rPr lang="en-GB" sz="1200" b="0" i="0" dirty="0">
                <a:solidFill>
                  <a:srgbClr val="141414"/>
                </a:solidFill>
                <a:effectLst/>
                <a:latin typeface="+mj-lt"/>
              </a:rPr>
              <a:t>Against the advice of North Wales CHC, the health board declined to undertake an engagement, preferring to rely on a </a:t>
            </a:r>
            <a:r>
              <a:rPr lang="en-GB" sz="1200" b="0" i="0" dirty="0" err="1">
                <a:solidFill>
                  <a:srgbClr val="141414"/>
                </a:solidFill>
                <a:effectLst/>
                <a:latin typeface="+mj-lt"/>
              </a:rPr>
              <a:t>consulation</a:t>
            </a:r>
            <a:r>
              <a:rPr lang="en-GB" sz="1200" b="0" i="0" dirty="0">
                <a:solidFill>
                  <a:srgbClr val="141414"/>
                </a:solidFill>
                <a:effectLst/>
                <a:latin typeface="+mj-lt"/>
              </a:rPr>
              <a:t> from 8 years earlier.</a:t>
            </a:r>
          </a:p>
          <a:p>
            <a:pPr algn="l" fontAlgn="base"/>
            <a:endParaRPr lang="en-GB" sz="300" dirty="0">
              <a:solidFill>
                <a:srgbClr val="141414"/>
              </a:solidFill>
              <a:latin typeface="+mj-lt"/>
            </a:endParaRPr>
          </a:p>
          <a:p>
            <a:pPr algn="l" fontAlgn="base"/>
            <a:r>
              <a:rPr lang="en-GB" sz="1200" b="0" i="0" dirty="0">
                <a:solidFill>
                  <a:srgbClr val="141414"/>
                </a:solidFill>
                <a:effectLst/>
                <a:latin typeface="+mj-lt"/>
              </a:rPr>
              <a:t>Following the centralisation NW CHC began to receive many complaints and concerns about the quality of vascular care and the difficulty in accessing treatment.   NW CHC to the decision to undertake a series of Safe Space events across North Wales.  These events were attended by hundreds of local people and NHS staff. </a:t>
            </a:r>
          </a:p>
          <a:p>
            <a:pPr algn="l" fontAlgn="base"/>
            <a:endParaRPr lang="en-GB" sz="300" dirty="0">
              <a:solidFill>
                <a:srgbClr val="141414"/>
              </a:solidFill>
              <a:latin typeface="+mj-lt"/>
            </a:endParaRPr>
          </a:p>
          <a:p>
            <a:pPr algn="l" fontAlgn="base"/>
            <a:r>
              <a:rPr lang="en-GB" sz="1200" b="0" i="0" dirty="0">
                <a:solidFill>
                  <a:srgbClr val="141414"/>
                </a:solidFill>
                <a:effectLst/>
                <a:latin typeface="+mj-lt"/>
              </a:rPr>
              <a:t>Our report detailed dozens of concerning incidents and it was clear that patients had no confidence in the health board to deliver safe or timely vascular care.  In the rush to open the new specialist centre, care quality had been severely compromised.</a:t>
            </a:r>
          </a:p>
          <a:p>
            <a:pPr fontAlgn="base"/>
            <a:endParaRPr lang="en-GB" sz="300" dirty="0">
              <a:solidFill>
                <a:srgbClr val="141414"/>
              </a:solidFill>
              <a:latin typeface="+mj-lt"/>
            </a:endParaRPr>
          </a:p>
          <a:p>
            <a:pPr fontAlgn="base"/>
            <a:r>
              <a:rPr lang="en-GB" sz="1200" dirty="0">
                <a:solidFill>
                  <a:srgbClr val="141414"/>
                </a:solidFill>
                <a:latin typeface="+mj-lt"/>
              </a:rPr>
              <a:t>As a direct result of the CHC report, BCUHB commissioned the Royal College of Surgeons to conduct an independent review.</a:t>
            </a:r>
            <a:endParaRPr lang="en-GB" sz="1100" dirty="0">
              <a:effectLst/>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vascular bed capacity and associated nursing resources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on-call arrangements for MD review at spoke sites and timeliness of reviews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return of spoke services wherever possible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current lack of an effective diabetic foot pathway and need to establish a foot MDT at each site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clarification of admission arrangements at spoke sites - with diabetic foot sepsis to be treated locally whenever possible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lack of clarity on pathways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need to strengthen clinical governance arrangements at all sites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establishing strong clinical leadership and effective team working across the vascular service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spcBef>
                <a:spcPts val="0"/>
              </a:spcBef>
              <a:spcAft>
                <a:spcPts val="0"/>
              </a:spcAft>
              <a:buClr>
                <a:schemeClr val="dk1"/>
              </a:buClr>
              <a:buSzPts val="1200"/>
              <a:buFont typeface="Calibri"/>
              <a:buAutoNum type="arabicPeriod"/>
            </a:pPr>
            <a:endParaRPr lang="en-GB" dirty="0"/>
          </a:p>
          <a:p>
            <a:r>
              <a:rPr lang="en-GB" sz="1200" dirty="0">
                <a:effectLst/>
                <a:latin typeface="Arial" panose="020B0604020202020204" pitchFamily="34" charset="0"/>
                <a:ea typeface="Calibri" panose="020F0502020204030204" pitchFamily="34" charset="0"/>
                <a:cs typeface="Times New Roman" panose="02020603050405020304" pitchFamily="18" charset="0"/>
              </a:rPr>
              <a:t>Following two “Never Events” in </a:t>
            </a:r>
            <a:r>
              <a:rPr lang="en-GB" sz="1200" dirty="0">
                <a:latin typeface="Arial" panose="020B0604020202020204" pitchFamily="34" charset="0"/>
                <a:ea typeface="Calibri" panose="020F0502020204030204" pitchFamily="34" charset="0"/>
                <a:cs typeface="Times New Roman" panose="02020603050405020304" pitchFamily="18" charset="0"/>
              </a:rPr>
              <a:t>late 2022, </a:t>
            </a:r>
            <a:r>
              <a:rPr lang="en-GB" sz="1200" dirty="0">
                <a:effectLst/>
                <a:latin typeface="Arial" panose="020B0604020202020204" pitchFamily="34" charset="0"/>
                <a:ea typeface="Calibri" panose="020F0502020204030204" pitchFamily="34" charset="0"/>
                <a:cs typeface="Times New Roman" panose="02020603050405020304" pitchFamily="18" charset="0"/>
              </a:rPr>
              <a:t>the Minister for Health and Social Services provided the health board with a ‘clear warning’ that if recommendations from the RCS reviews were not ‘sufficiently addressed’ within three months.  </a:t>
            </a:r>
          </a:p>
          <a:p>
            <a:endParaRPr lang="en-GB" sz="1200" dirty="0">
              <a:latin typeface="Arial" panose="020B0604020202020204" pitchFamily="34" charset="0"/>
              <a:ea typeface="Calibri" panose="020F0502020204030204" pitchFamily="34" charset="0"/>
              <a:cs typeface="Times New Roman" panose="02020603050405020304" pitchFamily="18" charset="0"/>
            </a:endParaRPr>
          </a:p>
          <a:p>
            <a:r>
              <a:rPr lang="en-GB" sz="1200" dirty="0">
                <a:effectLst/>
                <a:latin typeface="Arial" panose="020B0604020202020204" pitchFamily="34" charset="0"/>
                <a:ea typeface="Calibri" panose="020F0502020204030204" pitchFamily="34" charset="0"/>
                <a:cs typeface="Times New Roman" panose="02020603050405020304" pitchFamily="18" charset="0"/>
              </a:rPr>
              <a:t>This month HIW issued a report on vascular services showing improvement but the full 9 recommendations have not yet been completed.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dirty="0">
                <a:effectLst/>
                <a:latin typeface="Arial" panose="020B0604020202020204" pitchFamily="34" charset="0"/>
                <a:ea typeface="Calibri" panose="020F0502020204030204" pitchFamily="34" charset="0"/>
                <a:cs typeface="Times New Roman" panose="02020603050405020304" pitchFamily="18" charset="0"/>
              </a:rPr>
              <a:t>Overall, patients have paid the price for the slow progress towards service recovery since the failings were acknowledged following the CHCs Safe Space Report in Spring 2020.</a:t>
            </a:r>
          </a:p>
          <a:p>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p>
            <a:r>
              <a:rPr lang="en-GB" sz="1400" dirty="0">
                <a:latin typeface="Arial" panose="020B0604020202020204" pitchFamily="34" charset="0"/>
                <a:ea typeface="Calibri" panose="020F0502020204030204" pitchFamily="34" charset="0"/>
                <a:cs typeface="Times New Roman" panose="02020603050405020304" pitchFamily="18" charset="0"/>
              </a:rPr>
              <a:t>Very recently BCUHB has issued letters to those patients (</a:t>
            </a:r>
            <a:r>
              <a:rPr lang="en-GB" sz="1400" i="1" dirty="0">
                <a:latin typeface="Arial" panose="020B0604020202020204" pitchFamily="34" charset="0"/>
                <a:ea typeface="Calibri" panose="020F0502020204030204" pitchFamily="34" charset="0"/>
                <a:cs typeface="Times New Roman" panose="02020603050405020304" pitchFamily="18" charset="0"/>
              </a:rPr>
              <a:t>around 47 currently</a:t>
            </a:r>
            <a:r>
              <a:rPr lang="en-GB" sz="1400" dirty="0">
                <a:latin typeface="Arial" panose="020B0604020202020204" pitchFamily="34" charset="0"/>
                <a:ea typeface="Calibri" panose="020F0502020204030204" pitchFamily="34" charset="0"/>
                <a:cs typeface="Times New Roman" panose="02020603050405020304" pitchFamily="18" charset="0"/>
              </a:rPr>
              <a:t>) covered by the RCS review.  They admit to causing “</a:t>
            </a:r>
            <a:r>
              <a:rPr lang="en-GB" sz="1400" i="1" dirty="0">
                <a:latin typeface="Arial" panose="020B0604020202020204" pitchFamily="34" charset="0"/>
                <a:ea typeface="Calibri" panose="020F0502020204030204" pitchFamily="34" charset="0"/>
                <a:cs typeface="Times New Roman" panose="02020603050405020304" pitchFamily="18" charset="0"/>
              </a:rPr>
              <a:t>harm</a:t>
            </a:r>
            <a:r>
              <a:rPr lang="en-GB" sz="1400" dirty="0">
                <a:latin typeface="Arial" panose="020B0604020202020204" pitchFamily="34" charset="0"/>
                <a:ea typeface="Calibri" panose="020F0502020204030204" pitchFamily="34" charset="0"/>
                <a:cs typeface="Times New Roman" panose="02020603050405020304" pitchFamily="18" charset="0"/>
              </a:rPr>
              <a:t>” and offer to initiate the NHS Wales Redress procedures.</a:t>
            </a:r>
          </a:p>
          <a:p>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r>
              <a:rPr lang="en-GB" sz="1400" dirty="0">
                <a:latin typeface="Arial" panose="020B0604020202020204" pitchFamily="34" charset="0"/>
                <a:ea typeface="Calibri" panose="020F0502020204030204" pitchFamily="34" charset="0"/>
                <a:cs typeface="Times New Roman" panose="02020603050405020304" pitchFamily="18" charset="0"/>
              </a:rPr>
              <a:t>Through BCUHB, </a:t>
            </a:r>
            <a:r>
              <a:rPr lang="en-GB" sz="1400" dirty="0" err="1">
                <a:latin typeface="Arial" panose="020B0604020202020204" pitchFamily="34" charset="0"/>
                <a:ea typeface="Calibri" panose="020F0502020204030204" pitchFamily="34" charset="0"/>
                <a:cs typeface="Times New Roman" panose="02020603050405020304" pitchFamily="18" charset="0"/>
              </a:rPr>
              <a:t>Llais</a:t>
            </a:r>
            <a:r>
              <a:rPr lang="en-GB" sz="1400" dirty="0">
                <a:latin typeface="Arial" panose="020B0604020202020204" pitchFamily="34" charset="0"/>
                <a:ea typeface="Calibri" panose="020F0502020204030204" pitchFamily="34" charset="0"/>
                <a:cs typeface="Times New Roman" panose="02020603050405020304" pitchFamily="18" charset="0"/>
              </a:rPr>
              <a:t> has offered to provide advice and support.  We have been asked to facilitate workshops, group meetings and support with the concerns process.  This is something we did for the </a:t>
            </a:r>
            <a:r>
              <a:rPr lang="en-GB" sz="1400" dirty="0" err="1">
                <a:latin typeface="Arial" panose="020B0604020202020204" pitchFamily="34" charset="0"/>
                <a:ea typeface="Calibri" panose="020F0502020204030204" pitchFamily="34" charset="0"/>
                <a:cs typeface="Times New Roman" panose="02020603050405020304" pitchFamily="18" charset="0"/>
              </a:rPr>
              <a:t>Tawel</a:t>
            </a:r>
            <a:r>
              <a:rPr lang="en-GB" sz="1400" dirty="0">
                <a:latin typeface="Arial" panose="020B0604020202020204" pitchFamily="34" charset="0"/>
                <a:ea typeface="Calibri" panose="020F0502020204030204" pitchFamily="34" charset="0"/>
                <a:cs typeface="Times New Roman" panose="02020603050405020304" pitchFamily="18" charset="0"/>
              </a:rPr>
              <a:t> Fan Families.</a:t>
            </a:r>
          </a:p>
          <a:p>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r>
              <a:rPr lang="en-GB" sz="1400" dirty="0">
                <a:latin typeface="Arial" panose="020B0604020202020204" pitchFamily="34" charset="0"/>
                <a:ea typeface="Calibri" panose="020F0502020204030204" pitchFamily="34" charset="0"/>
                <a:cs typeface="Times New Roman" panose="02020603050405020304" pitchFamily="18" charset="0"/>
              </a:rPr>
              <a:t>Later this year, the Coroner will open an Article 2 inquest on the vascular deaths</a:t>
            </a:r>
            <a:endParaRPr lang="en-GB" sz="1400" dirty="0">
              <a:effectLst/>
              <a:latin typeface="+mn-lt"/>
              <a:ea typeface="Calibri" panose="020F0502020204030204" pitchFamily="34" charset="0"/>
              <a:cs typeface="Times New Roman" panose="02020603050405020304" pitchFamily="18" charset="0"/>
            </a:endParaRPr>
          </a:p>
          <a:p>
            <a:endParaRPr lang="en-GB" sz="1400" b="1" dirty="0">
              <a:effectLst/>
              <a:latin typeface="+mn-lt"/>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
        <p:nvSpPr>
          <p:cNvPr id="213" name="Google Shape;213;p10: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65505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a:lnSpc>
                <a:spcPct val="115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BCUHB have recently temporarily</a:t>
            </a:r>
            <a:r>
              <a:rPr lang="en-GB" sz="1200" dirty="0">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cs typeface="Times New Roman" panose="02020603050405020304" pitchFamily="18" charset="0"/>
              </a:rPr>
              <a:t>closed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Tywyn</a:t>
            </a:r>
            <a:r>
              <a:rPr lang="en-GB" sz="1200" dirty="0">
                <a:effectLst/>
                <a:latin typeface="Arial" panose="020B0604020202020204" pitchFamily="34" charset="0"/>
                <a:ea typeface="Calibri" panose="020F0502020204030204" pitchFamily="34" charset="0"/>
                <a:cs typeface="Times New Roman" panose="02020603050405020304" pitchFamily="18" charset="0"/>
              </a:rPr>
              <a:t> Community Hospital in order to better staff Dolgellau Hospital – both were seriously and dangerously under-staffed and the decision was taken to move all available staff to Dolgellau to keep one of the hospitals open.  </a:t>
            </a:r>
          </a:p>
          <a:p>
            <a:pPr>
              <a:lnSpc>
                <a:spcPct val="115000"/>
              </a:lnSpc>
            </a:pPr>
            <a:endParaRPr lang="en-GB" sz="12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This may only be a temporary solution as a number of the nurses have delayed retirement.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48" name="Google Shape;148;p5: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3673100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endParaRPr dirty="0"/>
          </a:p>
        </p:txBody>
      </p:sp>
      <p:sp>
        <p:nvSpPr>
          <p:cNvPr id="213" name="Google Shape;213;p10: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R="0" algn="l" rtl="0" fontAlgn="t">
              <a:lnSpc>
                <a:spcPct val="107000"/>
              </a:lnSpc>
              <a:spcBef>
                <a:spcPts val="0"/>
              </a:spcBef>
              <a:spcAft>
                <a:spcPts val="800"/>
              </a:spcAft>
            </a:pP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Primary care ophthalmology - National Terms of Service</a:t>
            </a:r>
            <a:endParaRPr lang="en-GB" sz="12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Diabetic eye screening - To implement the UK NSC and Welsh Government policy change by implementing a low-risk recall pathway in the diabetic eye screening service so that those participants defined as low risk will be offered screening every two years compared to an annual offer.</a:t>
            </a:r>
            <a:endParaRPr lang="en-GB" sz="12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Wales Fertility </a:t>
            </a:r>
            <a:r>
              <a:rPr lang="en-GB" sz="1200" b="0" i="0" u="none" strike="noStrike" dirty="0" err="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Servics</a:t>
            </a: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 Wales Fertility Services and Swansea Bay Health Board</a:t>
            </a:r>
            <a:endParaRPr lang="en-GB" sz="12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Penrhyn Bay GP practice - Changes to designated boundary.  Some patients offered alternative GP practices</a:t>
            </a:r>
            <a:endParaRPr lang="en-GB" sz="12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Paediatric radiotherapy move - A change to the pathway for conventional radiotherapy for paediatric patients under the care of Alder Hey Children’s Hospital. The transition to the new pathway is currently expected to go live on 3rd April 2023</a:t>
            </a:r>
            <a:endParaRPr lang="en-GB" sz="12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MIU </a:t>
            </a:r>
            <a:r>
              <a:rPr lang="en-GB" sz="1200" b="0" i="0" u="none" strike="noStrike" dirty="0" err="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Alltwen</a:t>
            </a: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 Closure of MIU services at </a:t>
            </a:r>
            <a:r>
              <a:rPr lang="en-GB" sz="1200" b="0" i="0" u="none" strike="noStrike" dirty="0" err="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Alltwen</a:t>
            </a: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overnight at 20:00hrs on Friday the 19th of May and then service hours to change from 08:00hrs to 12 midnight on Saturday the 20th and Sunday the 21st of May.</a:t>
            </a:r>
            <a:endParaRPr lang="en-GB" sz="12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Oncology services - Patients with diagnosed colorectal cancer (anal and rectum) requiring radiotherapy to receive treatment in Clatterbridge PPJV (Private Patient Joint Venture).</a:t>
            </a:r>
            <a:endParaRPr lang="en-GB" sz="1200" b="0" i="0" u="none" strike="noStrike" dirty="0">
              <a:effectLst/>
              <a:latin typeface="Arial" panose="020B0604020202020204" pitchFamily="34" charset="0"/>
            </a:endParaRPr>
          </a:p>
          <a:p>
            <a:pPr marL="228600" lvl="0" indent="-228600" algn="l" rtl="0">
              <a:spcBef>
                <a:spcPts val="0"/>
              </a:spcBef>
              <a:spcAft>
                <a:spcPts val="0"/>
              </a:spcAft>
              <a:buClr>
                <a:schemeClr val="dk1"/>
              </a:buClr>
              <a:buSzPts val="1200"/>
              <a:buFont typeface="Calibri"/>
              <a:buAutoNum type="arabicPeriod"/>
            </a:pPr>
            <a:endParaRPr dirty="0"/>
          </a:p>
        </p:txBody>
      </p:sp>
      <p:sp>
        <p:nvSpPr>
          <p:cNvPr id="213" name="Google Shape;213;p10: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8654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endParaRPr dirty="0"/>
          </a:p>
        </p:txBody>
      </p:sp>
      <p:sp>
        <p:nvSpPr>
          <p:cNvPr id="213" name="Google Shape;213;p10: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3475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endParaRPr dirty="0"/>
          </a:p>
        </p:txBody>
      </p:sp>
      <p:sp>
        <p:nvSpPr>
          <p:cNvPr id="213" name="Google Shape;213;p10: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531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Introduce yourself, your background and how and why you got involved with Llias. </a:t>
            </a:r>
            <a:endParaRPr/>
          </a:p>
          <a:p>
            <a:pPr marL="0" lvl="0" indent="0" algn="l" rtl="0">
              <a:spcBef>
                <a:spcPts val="0"/>
              </a:spcBef>
              <a:spcAft>
                <a:spcPts val="0"/>
              </a:spcAft>
              <a:buNone/>
            </a:pPr>
            <a:endParaRPr/>
          </a:p>
          <a:p>
            <a:pPr marL="0" lvl="0" indent="0" algn="l" rtl="0">
              <a:spcBef>
                <a:spcPts val="0"/>
              </a:spcBef>
              <a:spcAft>
                <a:spcPts val="0"/>
              </a:spcAft>
              <a:buNone/>
            </a:pPr>
            <a:r>
              <a:rPr lang="en-GB"/>
              <a:t>Explain what will be covered today:</a:t>
            </a:r>
            <a:endParaRPr/>
          </a:p>
          <a:p>
            <a:pPr marL="0" lvl="0" indent="0" algn="l" rtl="0">
              <a:spcBef>
                <a:spcPts val="0"/>
              </a:spcBef>
              <a:spcAft>
                <a:spcPts val="0"/>
              </a:spcAft>
              <a:buNone/>
            </a:pPr>
            <a:r>
              <a:rPr lang="en-GB"/>
              <a:t>What, who and how…. </a:t>
            </a:r>
            <a:endParaRPr/>
          </a:p>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Staff – CHC staff transferring over plus more staff to help support an expanded remit across health and social care. </a:t>
            </a:r>
            <a:endParaRPr/>
          </a:p>
          <a:p>
            <a:pPr marL="0" lvl="0" indent="0" algn="l" rtl="0">
              <a:spcBef>
                <a:spcPts val="0"/>
              </a:spcBef>
              <a:spcAft>
                <a:spcPts val="0"/>
              </a:spcAft>
              <a:buNone/>
            </a:pPr>
            <a:r>
              <a:rPr lang="en-GB"/>
              <a:t>Volunteers – people living in and representing local communities </a:t>
            </a:r>
            <a:endParaRPr/>
          </a:p>
        </p:txBody>
      </p:sp>
      <p:sp>
        <p:nvSpPr>
          <p:cNvPr id="148" name="Google Shape;148;p5: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50379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Reference to the legal name.. ‘you may know us by another name’… Citizen Voice Body for Health and Social Services Wales. Explain our operational name will be Llais, ties to our Welsh identity and reflects our more modern, relatable and less formal approach. </a:t>
            </a:r>
            <a:endParaRPr/>
          </a:p>
        </p:txBody>
      </p:sp>
      <p:sp>
        <p:nvSpPr>
          <p:cNvPr id="105" name="Google Shape;105;p3: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55689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Reference to the legal name.. ‘you may know us by another name’… Citizen Voice Body for Health and Social Services Wales. Explain our operational name will be Llais, ties to our Welsh identity and reflects our more modern, relatable and less formal approach. </a:t>
            </a:r>
            <a:endParaRPr/>
          </a:p>
        </p:txBody>
      </p:sp>
      <p:sp>
        <p:nvSpPr>
          <p:cNvPr id="105" name="Google Shape;105;p3: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285750" lvl="0" indent="-285750">
              <a:lnSpc>
                <a:spcPct val="115000"/>
              </a:lnSpc>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Governance and board effectiveness.</a:t>
            </a:r>
          </a:p>
          <a:p>
            <a:pPr marL="285750" lvl="0" indent="-285750">
              <a:lnSpc>
                <a:spcPct val="115000"/>
              </a:lnSpc>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Workforce and organisational development </a:t>
            </a:r>
          </a:p>
          <a:p>
            <a:pPr marL="285750" lvl="0" indent="-285750">
              <a:lnSpc>
                <a:spcPct val="115000"/>
              </a:lnSpc>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Finance and audit</a:t>
            </a:r>
          </a:p>
          <a:p>
            <a:pPr marL="285750" lvl="0" indent="-285750">
              <a:lnSpc>
                <a:spcPct val="115000"/>
              </a:lnSpc>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Compassionate leadership and culture</a:t>
            </a:r>
          </a:p>
          <a:p>
            <a:pPr marL="285750" lvl="0" indent="-285750">
              <a:lnSpc>
                <a:spcPct val="115000"/>
              </a:lnSpc>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Clinical governance, patient experience and safety</a:t>
            </a:r>
          </a:p>
          <a:p>
            <a:pPr marL="285750" lvl="0" indent="-285750">
              <a:lnSpc>
                <a:spcPct val="115000"/>
              </a:lnSpc>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Operational delivery </a:t>
            </a:r>
          </a:p>
          <a:p>
            <a:pPr marL="285750" lvl="0" indent="-285750">
              <a:lnSpc>
                <a:spcPct val="115000"/>
              </a:lnSpc>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Planning and service transformation</a:t>
            </a:r>
            <a:endParaRPr lang="en-GB" sz="400" dirty="0">
              <a:effectLst/>
              <a:latin typeface="+mn-lt"/>
              <a:ea typeface="Calibri" panose="020F0502020204030204" pitchFamily="34" charset="0"/>
              <a:cs typeface="Times New Roman" panose="02020603050405020304" pitchFamily="18" charset="0"/>
            </a:endParaRPr>
          </a:p>
          <a:p>
            <a:pPr>
              <a:lnSpc>
                <a:spcPct val="115000"/>
              </a:lnSpc>
            </a:pPr>
            <a:r>
              <a:rPr lang="en-GB" sz="400" b="1" dirty="0">
                <a:effectLst/>
                <a:latin typeface="+mn-lt"/>
                <a:ea typeface="Calibri" panose="020F0502020204030204" pitchFamily="34" charset="0"/>
                <a:cs typeface="Times New Roman" panose="02020603050405020304" pitchFamily="18" charset="0"/>
              </a:rPr>
              <a:t> </a:t>
            </a:r>
            <a:endParaRPr lang="en-GB" sz="400" dirty="0">
              <a:effectLst/>
              <a:latin typeface="+mn-lt"/>
              <a:ea typeface="Calibri" panose="020F0502020204030204" pitchFamily="34" charset="0"/>
              <a:cs typeface="Times New Roman" panose="02020603050405020304" pitchFamily="18" charset="0"/>
            </a:endParaRPr>
          </a:p>
          <a:p>
            <a:pPr>
              <a:lnSpc>
                <a:spcPct val="115000"/>
              </a:lnSpc>
            </a:pPr>
            <a:r>
              <a:rPr lang="en-GB" sz="1200" dirty="0">
                <a:effectLst/>
                <a:latin typeface="+mn-lt"/>
                <a:ea typeface="Calibri" panose="020F0502020204030204" pitchFamily="34" charset="0"/>
                <a:cs typeface="Times New Roman" panose="02020603050405020304" pitchFamily="18" charset="0"/>
              </a:rPr>
              <a:t>The Chair, Vice-Chair and other Independent Board Members were removed by the Minister in March and the Executive Team was criticised.  The Executive Team remain in place and the Chair and Independent Board members have been replaced with interim appointments.</a:t>
            </a:r>
            <a:endParaRPr lang="en-GB" sz="800" dirty="0">
              <a:effectLst/>
              <a:latin typeface="+mn-lt"/>
              <a:ea typeface="Calibri" panose="020F0502020204030204" pitchFamily="34" charset="0"/>
              <a:cs typeface="Times New Roman" panose="02020603050405020304" pitchFamily="18" charset="0"/>
            </a:endParaRPr>
          </a:p>
          <a:p>
            <a:pPr>
              <a:lnSpc>
                <a:spcPct val="115000"/>
              </a:lnSpc>
            </a:pPr>
            <a:endParaRPr lang="en-GB" sz="800" dirty="0">
              <a:latin typeface="+mn-lt"/>
              <a:ea typeface="Calibri" panose="020F0502020204030204" pitchFamily="34" charset="0"/>
              <a:cs typeface="Times New Roman" panose="02020603050405020304" pitchFamily="18" charset="0"/>
            </a:endParaRPr>
          </a:p>
          <a:p>
            <a:pPr>
              <a:lnSpc>
                <a:spcPct val="115000"/>
              </a:lnSpc>
            </a:pPr>
            <a:r>
              <a:rPr lang="en-GB" sz="1200" dirty="0">
                <a:effectLst/>
                <a:latin typeface="+mn-lt"/>
                <a:ea typeface="Calibri" panose="020F0502020204030204" pitchFamily="34" charset="0"/>
                <a:cs typeface="Times New Roman" panose="02020603050405020304" pitchFamily="18" charset="0"/>
              </a:rPr>
              <a:t>Public confidence in BCUHB is very low and has been for over ten years.</a:t>
            </a:r>
            <a:endParaRPr lang="en-GB" sz="3200" dirty="0">
              <a:latin typeface="+mj-lt"/>
            </a:endParaRPr>
          </a:p>
          <a:p>
            <a:pPr marL="0" lvl="0" indent="0" algn="l" rtl="0">
              <a:spcBef>
                <a:spcPts val="0"/>
              </a:spcBef>
              <a:spcAft>
                <a:spcPts val="0"/>
              </a:spcAft>
              <a:buNone/>
            </a:pPr>
            <a:endParaRPr dirty="0"/>
          </a:p>
        </p:txBody>
      </p:sp>
      <p:sp>
        <p:nvSpPr>
          <p:cNvPr id="105" name="Google Shape;105;p3: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80760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r>
              <a:rPr lang="en-GB" sz="1200" dirty="0">
                <a:effectLst/>
                <a:latin typeface="Arial" panose="020B0604020202020204" pitchFamily="34" charset="0"/>
                <a:ea typeface="Calibri" panose="020F0502020204030204" pitchFamily="34" charset="0"/>
                <a:cs typeface="Times New Roman" panose="02020603050405020304" pitchFamily="18" charset="0"/>
              </a:rPr>
              <a:t>Many of the issues identified in the Ockenden, HASCAS and the Holden reports, some over ten years ago, are still outstanding.  We await an action plan from BCUHB.  </a:t>
            </a:r>
          </a:p>
          <a:p>
            <a:endParaRPr lang="en-GB" sz="1200" dirty="0">
              <a:latin typeface="Arial" panose="020B0604020202020204" pitchFamily="34" charset="0"/>
              <a:ea typeface="Calibri" panose="020F0502020204030204" pitchFamily="34" charset="0"/>
              <a:cs typeface="Times New Roman" panose="02020603050405020304" pitchFamily="18" charset="0"/>
            </a:endParaRPr>
          </a:p>
          <a:p>
            <a:r>
              <a:rPr lang="en-GB" sz="1200" dirty="0">
                <a:effectLst/>
                <a:latin typeface="Arial" panose="020B0604020202020204" pitchFamily="34" charset="0"/>
                <a:ea typeface="Calibri" panose="020F0502020204030204" pitchFamily="34" charset="0"/>
                <a:cs typeface="Times New Roman" panose="02020603050405020304" pitchFamily="18" charset="0"/>
              </a:rPr>
              <a:t>We believe that under-staffing is a key issue.  There are currently over 200 mental health nursing vacancies and 50 psychiatrist vacancies.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We await several inquests into deaths in the Mental Health Service and there is also a HSE prosecution related to a suicide death.  </a:t>
            </a:r>
          </a:p>
          <a:p>
            <a:r>
              <a:rPr lang="en-GB" sz="1200" dirty="0">
                <a:effectLst/>
                <a:latin typeface="Arial" panose="020B0604020202020204" pitchFamily="34" charset="0"/>
                <a:ea typeface="Calibri" panose="020F0502020204030204" pitchFamily="34" charset="0"/>
                <a:cs typeface="Times New Roman" panose="02020603050405020304" pitchFamily="18" charset="0"/>
              </a:rPr>
              <a:t>In the past two years we have received reports of abuse of older patients, mainly with dementia and other mental health conditions, in Morfa Ward in Llandudno Hospital and, much more seriously, in Morris Ward at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Wrecsam</a:t>
            </a:r>
            <a:r>
              <a:rPr lang="en-GB" sz="1200" dirty="0">
                <a:effectLst/>
                <a:latin typeface="Arial" panose="020B0604020202020204" pitchFamily="34" charset="0"/>
                <a:ea typeface="Calibri" panose="020F0502020204030204" pitchFamily="34" charset="0"/>
                <a:cs typeface="Times New Roman" panose="02020603050405020304" pitchFamily="18" charset="0"/>
              </a:rPr>
              <a:t>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Maelor</a:t>
            </a: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latin typeface="Arial" panose="020B0604020202020204" pitchFamily="34" charset="0"/>
                <a:ea typeface="Calibri" panose="020F0502020204030204" pitchFamily="34" charset="0"/>
                <a:cs typeface="Times New Roman" panose="02020603050405020304" pitchFamily="18" charset="0"/>
              </a:rPr>
              <a:t>NWCHC </a:t>
            </a:r>
            <a:r>
              <a:rPr lang="en-GB" sz="1200" dirty="0">
                <a:effectLst/>
                <a:latin typeface="Arial" panose="020B0604020202020204" pitchFamily="34" charset="0"/>
                <a:ea typeface="Calibri" panose="020F0502020204030204" pitchFamily="34" charset="0"/>
                <a:cs typeface="Times New Roman" panose="02020603050405020304" pitchFamily="18" charset="0"/>
              </a:rPr>
              <a:t>unannounced visits since the pandemic concentrated on the patient experience.  Members were concerned at the very extensive use of agency nurses and the consequent lack of consistency and awareness of individual patient need as well as local procedures and protocols.  The MHLD Directorate is currently carrying over 200 nursing vacancies and 50 psychiatrist vacancies.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48" name="Google Shape;148;p5: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49802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Some patients using e-consult report that they are told to expect a phone call in two to three weeks rather than getting an appointment.   Attendees at our various Safe Space events consistently report that they cannot get appointments to discuss their symptoms and are directed to websites giving general information.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800" dirty="0">
                <a:effectLst/>
                <a:latin typeface="Arial" panose="020B0604020202020204" pitchFamily="34" charset="0"/>
                <a:ea typeface="Calibri" panose="020F0502020204030204" pitchFamily="34" charset="0"/>
                <a:cs typeface="Times New Roman" panose="02020603050405020304" pitchFamily="18" charset="0"/>
              </a:rPr>
              <a:t>Patients are being advised to travel long distances to see an NHS dentist.  Patients tell us of being quoted waits of up to two years to receive NHS dental treatment.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48" name="Google Shape;148;p5: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82893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a:lnSpc>
                <a:spcPct val="115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This is very much what we heard in 2018 when we undertook similar listening events.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What is different post-pandemic is that people we spoke to expressed a wish to be treated anywhere at all, as long as it is soon.  Many people also see private treatment (</a:t>
            </a:r>
            <a:r>
              <a:rPr lang="en-GB" sz="1200" i="1" dirty="0">
                <a:effectLst/>
                <a:latin typeface="Arial" panose="020B0604020202020204" pitchFamily="34" charset="0"/>
                <a:ea typeface="Calibri" panose="020F0502020204030204" pitchFamily="34" charset="0"/>
                <a:cs typeface="Times New Roman" panose="02020603050405020304" pitchFamily="18" charset="0"/>
              </a:rPr>
              <a:t>funded by family donations or a loan/second mortgage</a:t>
            </a:r>
            <a:r>
              <a:rPr lang="en-GB" sz="1200" dirty="0">
                <a:effectLst/>
                <a:latin typeface="Arial" panose="020B0604020202020204" pitchFamily="34" charset="0"/>
                <a:ea typeface="Calibri" panose="020F0502020204030204" pitchFamily="34" charset="0"/>
                <a:cs typeface="Times New Roman" panose="02020603050405020304" pitchFamily="18" charset="0"/>
              </a:rPr>
              <a:t>) as the more realistic alternative to NHS treatment.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48" name="Google Shape;148;p5: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82134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7"/>
        <p:cNvGrpSpPr/>
        <p:nvPr/>
      </p:nvGrpSpPr>
      <p:grpSpPr>
        <a:xfrm>
          <a:off x="0" y="0"/>
          <a:ext cx="0" cy="0"/>
          <a:chOff x="0" y="0"/>
          <a:chExt cx="0" cy="0"/>
        </a:xfrm>
      </p:grpSpPr>
      <p:sp>
        <p:nvSpPr>
          <p:cNvPr id="96" name="Rectangle 95">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p:cNvSpPr/>
          <p:nvPr/>
        </p:nvSpPr>
        <p:spPr>
          <a:xfrm>
            <a:off x="7056281" y="643467"/>
            <a:ext cx="3316696" cy="5571066"/>
          </a:xfrm>
          <a:prstGeom prst="rect">
            <a:avLst/>
          </a:prstGeom>
          <a:solidFill>
            <a:srgbClr val="D04227"/>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
        <p:nvSpPr>
          <p:cNvPr id="90" name="Google Shape;90;p1"/>
          <p:cNvSpPr txBox="1"/>
          <p:nvPr/>
        </p:nvSpPr>
        <p:spPr>
          <a:xfrm>
            <a:off x="1376064" y="5821642"/>
            <a:ext cx="2470424" cy="393594"/>
          </a:xfrm>
          <a:prstGeom prst="rect">
            <a:avLst/>
          </a:prstGeom>
          <a:noFill/>
          <a:ln>
            <a:noFill/>
          </a:ln>
        </p:spPr>
        <p:txBody>
          <a:bodyPr spcFirstLastPara="1" wrap="square" lIns="91425" tIns="45700" rIns="91425" bIns="45700" anchor="t" anchorCtr="0">
            <a:spAutoFit/>
          </a:bodyPr>
          <a:lstStyle/>
          <a:p>
            <a:pPr>
              <a:spcAft>
                <a:spcPts val="600"/>
              </a:spcAft>
            </a:pPr>
            <a:r>
              <a:rPr lang="en-GB" sz="1458" b="0" i="0" u="none" strike="noStrike" cap="none">
                <a:solidFill>
                  <a:srgbClr val="288174"/>
                </a:solidFill>
                <a:latin typeface="Arial"/>
                <a:ea typeface="Arial"/>
                <a:cs typeface="Arial"/>
                <a:sym typeface="Arial"/>
              </a:rPr>
              <a:t>www.llaiswales.org</a:t>
            </a:r>
            <a:endParaRPr lang="en-GB"/>
          </a:p>
        </p:txBody>
      </p:sp>
      <p:sp>
        <p:nvSpPr>
          <p:cNvPr id="91" name="Google Shape;91;p1"/>
          <p:cNvSpPr txBox="1"/>
          <p:nvPr/>
        </p:nvSpPr>
        <p:spPr>
          <a:xfrm>
            <a:off x="7499240" y="2533901"/>
            <a:ext cx="2424702" cy="1146015"/>
          </a:xfrm>
          <a:prstGeom prst="rect">
            <a:avLst/>
          </a:prstGeom>
          <a:noFill/>
          <a:ln>
            <a:noFill/>
          </a:ln>
        </p:spPr>
        <p:txBody>
          <a:bodyPr spcFirstLastPara="1" wrap="square" lIns="91425" tIns="45700" rIns="91425" bIns="45700" anchor="t" anchorCtr="0">
            <a:normAutofit fontScale="92500" lnSpcReduction="10000"/>
          </a:bodyPr>
          <a:lstStyle/>
          <a:p>
            <a:pPr>
              <a:lnSpc>
                <a:spcPct val="90000"/>
              </a:lnSpc>
              <a:spcAft>
                <a:spcPts val="600"/>
              </a:spcAft>
              <a:buClr>
                <a:schemeClr val="lt1"/>
              </a:buClr>
              <a:buSzPts val="4400"/>
            </a:pPr>
            <a:r>
              <a:rPr lang="en-GB" sz="2800" b="1" i="0" u="none" strike="noStrike" cap="none" dirty="0" err="1">
                <a:solidFill>
                  <a:schemeClr val="lt1"/>
                </a:solidFill>
                <a:latin typeface="Arial"/>
                <a:ea typeface="Arial"/>
                <a:cs typeface="Arial"/>
                <a:sym typeface="Arial"/>
              </a:rPr>
              <a:t>Rhanbarth</a:t>
            </a:r>
            <a:r>
              <a:rPr lang="en-GB" sz="2800" b="1" i="0" u="none" strike="noStrike" cap="none" dirty="0">
                <a:solidFill>
                  <a:schemeClr val="lt1"/>
                </a:solidFill>
                <a:latin typeface="Arial"/>
                <a:ea typeface="Arial"/>
                <a:cs typeface="Arial"/>
                <a:sym typeface="Arial"/>
              </a:rPr>
              <a:t> </a:t>
            </a:r>
            <a:r>
              <a:rPr lang="en-GB" sz="2800" b="1" i="0" u="none" strike="noStrike" cap="none" dirty="0" err="1">
                <a:solidFill>
                  <a:schemeClr val="lt1"/>
                </a:solidFill>
                <a:latin typeface="Arial"/>
                <a:ea typeface="Arial"/>
                <a:cs typeface="Arial"/>
                <a:sym typeface="Arial"/>
              </a:rPr>
              <a:t>Gogledd</a:t>
            </a:r>
            <a:r>
              <a:rPr lang="en-GB" sz="2800" b="1" i="0" u="none" strike="noStrike" cap="none" dirty="0">
                <a:solidFill>
                  <a:schemeClr val="lt1"/>
                </a:solidFill>
                <a:latin typeface="Arial"/>
                <a:ea typeface="Arial"/>
                <a:cs typeface="Arial"/>
                <a:sym typeface="Arial"/>
              </a:rPr>
              <a:t> Cymru</a:t>
            </a:r>
            <a:endParaRPr lang="en-GB" sz="2800" dirty="0"/>
          </a:p>
        </p:txBody>
      </p:sp>
      <p:pic>
        <p:nvPicPr>
          <p:cNvPr id="2" name="Picture 1">
            <a:extLst>
              <a:ext uri="{FF2B5EF4-FFF2-40B4-BE49-F238E27FC236}">
                <a16:creationId xmlns:a16="http://schemas.microsoft.com/office/drawing/2014/main" id="{73DA2057-7BE5-1E46-3B29-57D9B1C67320}"/>
              </a:ext>
            </a:extLst>
          </p:cNvPr>
          <p:cNvPicPr>
            <a:picLocks noChangeAspect="1"/>
          </p:cNvPicPr>
          <p:nvPr/>
        </p:nvPicPr>
        <p:blipFill>
          <a:blip r:embed="rId3"/>
          <a:stretch>
            <a:fillRect/>
          </a:stretch>
        </p:blipFill>
        <p:spPr>
          <a:xfrm>
            <a:off x="2268058" y="2533901"/>
            <a:ext cx="3501409" cy="15253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5"/>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152" name="Google Shape;152;p5"/>
          <p:cNvSpPr txBox="1"/>
          <p:nvPr/>
        </p:nvSpPr>
        <p:spPr>
          <a:xfrm>
            <a:off x="1253353" y="320103"/>
            <a:ext cx="51016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err="1">
                <a:solidFill>
                  <a:srgbClr val="D04227"/>
                </a:solidFill>
              </a:rPr>
              <a:t>Amseroedd</a:t>
            </a:r>
            <a:r>
              <a:rPr lang="en-GB" sz="2400" b="1" dirty="0">
                <a:solidFill>
                  <a:srgbClr val="D04227"/>
                </a:solidFill>
              </a:rPr>
              <a:t> </a:t>
            </a:r>
            <a:r>
              <a:rPr lang="en-GB" sz="2400" b="1" dirty="0" err="1">
                <a:solidFill>
                  <a:srgbClr val="D04227"/>
                </a:solidFill>
              </a:rPr>
              <a:t>Aros</a:t>
            </a:r>
            <a:endParaRPr dirty="0"/>
          </a:p>
        </p:txBody>
      </p:sp>
      <p:sp>
        <p:nvSpPr>
          <p:cNvPr id="154" name="Google Shape;154;p5"/>
          <p:cNvSpPr txBox="1"/>
          <p:nvPr/>
        </p:nvSpPr>
        <p:spPr>
          <a:xfrm>
            <a:off x="1253353" y="781768"/>
            <a:ext cx="10376993" cy="6215507"/>
          </a:xfrm>
          <a:prstGeom prst="rect">
            <a:avLst/>
          </a:prstGeom>
          <a:noFill/>
          <a:ln>
            <a:noFill/>
          </a:ln>
        </p:spPr>
        <p:txBody>
          <a:bodyPr spcFirstLastPara="1" wrap="square" lIns="91425" tIns="45700" rIns="91425" bIns="45700" anchor="t" anchorCtr="0">
            <a:spAutoFit/>
          </a:bodyPr>
          <a:lstStyle/>
          <a:p>
            <a:pPr>
              <a:lnSpc>
                <a:spcPct val="115000"/>
              </a:lnSpc>
            </a:pPr>
            <a:r>
              <a:rPr lang="en-GB" sz="1800" b="1" i="1" dirty="0" err="1">
                <a:effectLst/>
                <a:latin typeface="Arial" panose="020B0604020202020204" pitchFamily="34" charset="0"/>
                <a:ea typeface="Calibri" panose="020F0502020204030204" pitchFamily="34" charset="0"/>
                <a:cs typeface="Times New Roman" panose="02020603050405020304" pitchFamily="18" charset="0"/>
              </a:rPr>
              <a:t>Claf</a:t>
            </a:r>
            <a:r>
              <a:rPr lang="en-GB" sz="1800" b="1" i="1" dirty="0">
                <a:effectLst/>
                <a:latin typeface="Arial" panose="020B0604020202020204" pitchFamily="34" charset="0"/>
                <a:ea typeface="Calibri" panose="020F0502020204030204" pitchFamily="34" charset="0"/>
                <a:cs typeface="Times New Roman" panose="02020603050405020304" pitchFamily="18" charset="0"/>
              </a:rPr>
              <a:t> A </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Dechreuodd</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fy</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mhroblemau</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ym</a:t>
            </a:r>
            <a:r>
              <a:rPr lang="en-GB" sz="1800" i="1" dirty="0">
                <a:effectLst/>
                <a:latin typeface="Arial" panose="020B0604020202020204" pitchFamily="34" charset="0"/>
                <a:ea typeface="Calibri" panose="020F0502020204030204" pitchFamily="34" charset="0"/>
                <a:cs typeface="Times New Roman" panose="02020603050405020304" pitchFamily="18" charset="0"/>
              </a:rPr>
              <a:t> mis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Tachwedd</a:t>
            </a:r>
            <a:r>
              <a:rPr lang="en-GB" sz="1800" i="1" dirty="0">
                <a:effectLst/>
                <a:latin typeface="Arial" panose="020B0604020202020204" pitchFamily="34" charset="0"/>
                <a:ea typeface="Calibri" panose="020F0502020204030204" pitchFamily="34" charset="0"/>
                <a:cs typeface="Times New Roman" panose="02020603050405020304" pitchFamily="18" charset="0"/>
              </a:rPr>
              <a:t> 2020 pan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gefais</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boen</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ofnadwy</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yn</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fy</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nghlun</a:t>
            </a:r>
            <a:r>
              <a:rPr lang="en-GB" sz="1800" i="1" dirty="0">
                <a:effectLst/>
                <a:latin typeface="Arial" panose="020B0604020202020204" pitchFamily="34" charset="0"/>
                <a:ea typeface="Calibri" panose="020F0502020204030204" pitchFamily="34" charset="0"/>
                <a:cs typeface="Times New Roman" panose="02020603050405020304" pitchFamily="18" charset="0"/>
              </a:rPr>
              <a:t> -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fe'i</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torrais</a:t>
            </a:r>
            <a:r>
              <a:rPr lang="en-GB" sz="1800" i="1" dirty="0">
                <a:effectLst/>
                <a:latin typeface="Arial" panose="020B0604020202020204" pitchFamily="34" charset="0"/>
                <a:ea typeface="Calibri" panose="020F0502020204030204" pitchFamily="34" charset="0"/>
                <a:cs typeface="Times New Roman" panose="02020603050405020304" pitchFamily="18" charset="0"/>
              </a:rPr>
              <a:t> pan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oeddwn</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yn</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fy</a:t>
            </a:r>
            <a:r>
              <a:rPr lang="en-GB" sz="1800" i="1" dirty="0">
                <a:effectLst/>
                <a:latin typeface="Arial" panose="020B0604020202020204" pitchFamily="34" charset="0"/>
                <a:ea typeface="Calibri" panose="020F0502020204030204" pitchFamily="34" charset="0"/>
                <a:cs typeface="Times New Roman" panose="02020603050405020304" pitchFamily="18" charset="0"/>
              </a:rPr>
              <a:t> 40au ac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nid</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wyf</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wedi</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cael</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unrhyw</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broblemau</a:t>
            </a:r>
            <a:r>
              <a:rPr lang="en-GB" sz="1800" i="1" dirty="0">
                <a:effectLst/>
                <a:latin typeface="Arial" panose="020B0604020202020204" pitchFamily="34" charset="0"/>
                <a:ea typeface="Calibri" panose="020F0502020204030204" pitchFamily="34" charset="0"/>
                <a:cs typeface="Times New Roman" panose="02020603050405020304" pitchFamily="18" charset="0"/>
              </a:rPr>
              <a:t> ag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ef</a:t>
            </a:r>
            <a:r>
              <a:rPr lang="en-GB" sz="1800" i="1" dirty="0">
                <a:effectLst/>
                <a:latin typeface="Arial" panose="020B0604020202020204" pitchFamily="34" charset="0"/>
                <a:ea typeface="Calibri" panose="020F0502020204030204" pitchFamily="34" charset="0"/>
                <a:cs typeface="Times New Roman" panose="02020603050405020304" pitchFamily="18" charset="0"/>
              </a:rPr>
              <a:t> tan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hynny</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Cefais</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fy</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anfon</a:t>
            </a:r>
            <a:r>
              <a:rPr lang="en-GB" sz="1800" i="1" dirty="0">
                <a:effectLst/>
                <a:latin typeface="Arial" panose="020B0604020202020204" pitchFamily="34" charset="0"/>
                <a:ea typeface="Calibri" panose="020F0502020204030204" pitchFamily="34" charset="0"/>
                <a:cs typeface="Times New Roman" panose="02020603050405020304" pitchFamily="18" charset="0"/>
              </a:rPr>
              <a:t> i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ysbyty</a:t>
            </a:r>
            <a:r>
              <a:rPr lang="en-GB" sz="1800" i="1" dirty="0">
                <a:effectLst/>
                <a:latin typeface="Arial" panose="020B0604020202020204" pitchFamily="34" charset="0"/>
                <a:ea typeface="Calibri" panose="020F0502020204030204" pitchFamily="34" charset="0"/>
                <a:cs typeface="Times New Roman" panose="02020603050405020304" pitchFamily="18" charset="0"/>
              </a:rPr>
              <a:t> Bae Colwyn am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belydr</a:t>
            </a:r>
            <a:r>
              <a:rPr lang="en-GB" sz="1800" i="1" dirty="0">
                <a:effectLst/>
                <a:latin typeface="Arial" panose="020B0604020202020204" pitchFamily="34" charset="0"/>
                <a:ea typeface="Calibri" panose="020F0502020204030204" pitchFamily="34" charset="0"/>
                <a:cs typeface="Times New Roman" panose="02020603050405020304" pitchFamily="18" charset="0"/>
              </a:rPr>
              <a:t>-x,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roedd</a:t>
            </a:r>
            <a:r>
              <a:rPr lang="en-GB" sz="1800" i="1" dirty="0">
                <a:effectLst/>
                <a:latin typeface="Arial" panose="020B0604020202020204" pitchFamily="34" charset="0"/>
                <a:ea typeface="Calibri" panose="020F0502020204030204" pitchFamily="34" charset="0"/>
                <a:cs typeface="Times New Roman" panose="02020603050405020304" pitchFamily="18" charset="0"/>
              </a:rPr>
              <a:t> y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glun</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wedi</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dirywio</a:t>
            </a:r>
            <a:r>
              <a:rPr lang="en-GB" sz="1800" i="1" dirty="0">
                <a:effectLst/>
                <a:latin typeface="Arial" panose="020B0604020202020204" pitchFamily="34" charset="0"/>
                <a:ea typeface="Calibri" panose="020F0502020204030204" pitchFamily="34" charset="0"/>
                <a:cs typeface="Times New Roman" panose="02020603050405020304" pitchFamily="18" charset="0"/>
              </a:rPr>
              <a:t> y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tu</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hwnt</a:t>
            </a:r>
            <a:r>
              <a:rPr lang="en-GB" sz="1800" i="1" dirty="0">
                <a:effectLst/>
                <a:latin typeface="Arial" panose="020B0604020202020204" pitchFamily="34" charset="0"/>
                <a:ea typeface="Calibri" panose="020F0502020204030204" pitchFamily="34" charset="0"/>
                <a:cs typeface="Times New Roman" panose="02020603050405020304" pitchFamily="18" charset="0"/>
              </a:rPr>
              <a:t>, a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chefais</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fy</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atgyfeirio</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YGC.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Derbyniais</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lythyr</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ym</a:t>
            </a:r>
            <a:r>
              <a:rPr lang="en-GB" sz="1800" i="1" dirty="0">
                <a:effectLst/>
                <a:latin typeface="Arial" panose="020B0604020202020204" pitchFamily="34" charset="0"/>
                <a:ea typeface="Calibri" panose="020F0502020204030204" pitchFamily="34" charset="0"/>
                <a:cs typeface="Times New Roman" panose="02020603050405020304" pitchFamily="18" charset="0"/>
              </a:rPr>
              <a:t> mis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Mehefin</a:t>
            </a:r>
            <a:r>
              <a:rPr lang="en-GB" sz="1800" i="1" dirty="0">
                <a:effectLst/>
                <a:latin typeface="Arial" panose="020B0604020202020204" pitchFamily="34" charset="0"/>
                <a:ea typeface="Calibri" panose="020F0502020204030204" pitchFamily="34" charset="0"/>
                <a:cs typeface="Times New Roman" panose="02020603050405020304" pitchFamily="18" charset="0"/>
              </a:rPr>
              <a:t> 2021,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ond</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yna</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digwyddodd</a:t>
            </a:r>
            <a:r>
              <a:rPr lang="en-GB" sz="1800" i="1" dirty="0">
                <a:effectLst/>
                <a:latin typeface="Arial" panose="020B0604020202020204" pitchFamily="34" charset="0"/>
                <a:ea typeface="Calibri" panose="020F0502020204030204" pitchFamily="34" charset="0"/>
                <a:cs typeface="Times New Roman" panose="02020603050405020304" pitchFamily="18" charset="0"/>
              </a:rPr>
              <a:t> Covid ac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ni</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dderbyniais</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unrhyw</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ohebiaeth</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bellach</a:t>
            </a:r>
            <a:r>
              <a:rPr lang="en-GB" sz="1800" i="1" dirty="0">
                <a:effectLst/>
                <a:latin typeface="Arial" panose="020B0604020202020204" pitchFamily="34" charset="0"/>
                <a:ea typeface="Calibri" panose="020F0502020204030204" pitchFamily="34" charset="0"/>
                <a:cs typeface="Times New Roman" panose="02020603050405020304" pitchFamily="18" charset="0"/>
              </a:rPr>
              <a:t>.</a:t>
            </a:r>
          </a:p>
          <a:p>
            <a:pPr>
              <a:lnSpc>
                <a:spcPct val="115000"/>
              </a:lnSpc>
            </a:pPr>
            <a:endParaRPr lang="en-GB" sz="400" i="1"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1800" i="1" dirty="0" err="1">
                <a:effectLst/>
                <a:latin typeface="Arial" panose="020B0604020202020204" pitchFamily="34" charset="0"/>
                <a:ea typeface="Calibri" panose="020F0502020204030204" pitchFamily="34" charset="0"/>
                <a:cs typeface="Times New Roman" panose="02020603050405020304" pitchFamily="18" charset="0"/>
              </a:rPr>
              <a:t>Gwaethygodd</a:t>
            </a:r>
            <a:r>
              <a:rPr lang="en-GB" sz="1800" i="1" dirty="0">
                <a:effectLst/>
                <a:latin typeface="Arial" panose="020B0604020202020204" pitchFamily="34" charset="0"/>
                <a:ea typeface="Calibri" panose="020F0502020204030204" pitchFamily="34" charset="0"/>
                <a:cs typeface="Times New Roman" panose="02020603050405020304" pitchFamily="18" charset="0"/>
              </a:rPr>
              <a:t> y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boen</a:t>
            </a:r>
            <a:r>
              <a:rPr lang="en-GB" sz="1800" i="1" dirty="0">
                <a:effectLst/>
                <a:latin typeface="Arial" panose="020B0604020202020204" pitchFamily="34" charset="0"/>
                <a:ea typeface="Calibri" panose="020F0502020204030204" pitchFamily="34" charset="0"/>
                <a:cs typeface="Times New Roman" panose="02020603050405020304" pitchFamily="18" charset="0"/>
              </a:rPr>
              <a:t>, ac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mae</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wedi</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effeithio</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ar</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fy</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mherthynas</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gyda</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fy</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mhartner</a:t>
            </a:r>
            <a:r>
              <a:rPr lang="en-GB" sz="1800" i="1" dirty="0">
                <a:effectLst/>
                <a:latin typeface="Arial" panose="020B0604020202020204" pitchFamily="34" charset="0"/>
                <a:ea typeface="Calibri" panose="020F0502020204030204" pitchFamily="34" charset="0"/>
                <a:cs typeface="Times New Roman" panose="02020603050405020304" pitchFamily="18" charset="0"/>
              </a:rPr>
              <a:t>. Mae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hyn</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nawr</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hefyd</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yn</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effeithio</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ar</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fy</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nghlun</a:t>
            </a:r>
            <a:r>
              <a:rPr lang="en-GB" sz="1800" i="1" dirty="0">
                <a:effectLst/>
                <a:latin typeface="Arial" panose="020B0604020202020204" pitchFamily="34" charset="0"/>
                <a:ea typeface="Calibri" panose="020F0502020204030204" pitchFamily="34" charset="0"/>
                <a:cs typeface="Times New Roman" panose="02020603050405020304" pitchFamily="18" charset="0"/>
              </a:rPr>
              <a:t> da.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Dywedwyd</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wrthyf</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na</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fyddaf</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yn</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cael</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fy</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ngweld</a:t>
            </a:r>
            <a:r>
              <a:rPr lang="en-GB" sz="1800" i="1" dirty="0">
                <a:effectLst/>
                <a:latin typeface="Arial" panose="020B0604020202020204" pitchFamily="34" charset="0"/>
                <a:ea typeface="Calibri" panose="020F0502020204030204" pitchFamily="34" charset="0"/>
                <a:cs typeface="Times New Roman" panose="02020603050405020304" pitchFamily="18" charset="0"/>
              </a:rPr>
              <a:t> am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flwyddyn</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arall</a:t>
            </a:r>
            <a:r>
              <a:rPr lang="en-GB" sz="1800" i="1" dirty="0">
                <a:effectLst/>
                <a:latin typeface="Arial" panose="020B0604020202020204" pitchFamily="34" charset="0"/>
                <a:ea typeface="Calibri" panose="020F0502020204030204" pitchFamily="34" charset="0"/>
                <a:cs typeface="Times New Roman" panose="02020603050405020304" pitchFamily="18" charset="0"/>
              </a:rPr>
              <a:t> ac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ni</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allaf</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fforddio</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mynd</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yn</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i="1" dirty="0" err="1">
                <a:effectLst/>
                <a:latin typeface="Arial" panose="020B0604020202020204" pitchFamily="34" charset="0"/>
                <a:ea typeface="Calibri" panose="020F0502020204030204" pitchFamily="34" charset="0"/>
                <a:cs typeface="Times New Roman" panose="02020603050405020304" pitchFamily="18" charset="0"/>
              </a:rPr>
              <a:t>breifat</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pPr>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cy-GB" sz="1800" i="1" dirty="0">
                <a:effectLst/>
                <a:latin typeface="Arial" panose="020B0604020202020204" pitchFamily="34" charset="0"/>
                <a:ea typeface="Calibri" panose="020F0502020204030204" pitchFamily="34" charset="0"/>
                <a:cs typeface="Times New Roman" panose="02020603050405020304" pitchFamily="18" charset="0"/>
              </a:rPr>
              <a:t>Roedd yn rhaid i mi adael fy swydd, ac roeddwn wrth fy modd yno, ni allwn ei wneud oherwydd y boen. Roeddwn i mor anobeithiol nes i hyd yn oed edrych ar fynd i Lithuania i wneud fy nghluniau. Ni allaf hyd yn oed gerdded i’r parc i wylio fy ŵyr yn chwarae rygbi mwyach. Mae fy mywyd wedi gorffen, rwy'n teimlo weithiau fel neidio oddi ar y Gogarth. Does gen i ddim bywyd cymdeithasol bellach, prin y gallaf fynd allan na gyrru'n bell iawn. Mae gennyf berthnasau yn Lloegr, ond ni allaf yrru yno mwyach i’w gweld. Dydw i ddim wedi bod ar wyliau ers dros 3 blynedd, mae'n ofnadwy. Mae fy mywyd yn ofnadwy a dydw i ddim yn gwybod pa mor hir y gallaf fynd ymlaen fel hyn. Pam fod mwy o help ar gael yn Lloegr o gymharu â Chymru? Mae ein bywydau ni yr un mor bwysig â'u bywydau nhw. Rydyn ni fel dinasyddion eilradd. Yr unig opsiwn yw symud tŷ i Loegr, ond pam ddylem ni adael ein cartref, ffrindiau a theulu.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223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5"/>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152" name="Google Shape;152;p5"/>
          <p:cNvSpPr txBox="1"/>
          <p:nvPr/>
        </p:nvSpPr>
        <p:spPr>
          <a:xfrm>
            <a:off x="1629174" y="330377"/>
            <a:ext cx="51016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err="1">
                <a:solidFill>
                  <a:srgbClr val="D04227"/>
                </a:solidFill>
              </a:rPr>
              <a:t>Amseroedd</a:t>
            </a:r>
            <a:r>
              <a:rPr lang="en-GB" sz="2400" b="1" dirty="0">
                <a:solidFill>
                  <a:srgbClr val="D04227"/>
                </a:solidFill>
              </a:rPr>
              <a:t> </a:t>
            </a:r>
            <a:r>
              <a:rPr lang="en-GB" sz="2400" b="1" dirty="0" err="1">
                <a:solidFill>
                  <a:srgbClr val="D04227"/>
                </a:solidFill>
              </a:rPr>
              <a:t>Aros</a:t>
            </a:r>
            <a:endParaRPr dirty="0"/>
          </a:p>
        </p:txBody>
      </p:sp>
      <p:sp>
        <p:nvSpPr>
          <p:cNvPr id="154" name="Google Shape;154;p5"/>
          <p:cNvSpPr txBox="1"/>
          <p:nvPr/>
        </p:nvSpPr>
        <p:spPr>
          <a:xfrm>
            <a:off x="1253353" y="976046"/>
            <a:ext cx="10376993" cy="5401438"/>
          </a:xfrm>
          <a:prstGeom prst="rect">
            <a:avLst/>
          </a:prstGeom>
          <a:noFill/>
          <a:ln>
            <a:noFill/>
          </a:ln>
        </p:spPr>
        <p:txBody>
          <a:bodyPr spcFirstLastPara="1" wrap="square" lIns="91425" tIns="45700" rIns="91425" bIns="45700" anchor="t" anchorCtr="0">
            <a:spAutoFit/>
          </a:bodyPr>
          <a:lstStyle/>
          <a:p>
            <a:pPr>
              <a:lnSpc>
                <a:spcPct val="115000"/>
              </a:lnSpc>
            </a:pPr>
            <a:r>
              <a:rPr lang="en-GB" sz="2000" b="1" i="1" dirty="0" err="1">
                <a:effectLst/>
                <a:latin typeface="Arial" panose="020B0604020202020204" pitchFamily="34" charset="0"/>
                <a:ea typeface="Calibri" panose="020F0502020204030204" pitchFamily="34" charset="0"/>
                <a:cs typeface="Times New Roman" panose="02020603050405020304" pitchFamily="18" charset="0"/>
              </a:rPr>
              <a:t>Claf</a:t>
            </a:r>
            <a:r>
              <a:rPr lang="en-GB" sz="2000" b="1" i="1" dirty="0">
                <a:effectLst/>
                <a:latin typeface="Arial" panose="020B0604020202020204" pitchFamily="34" charset="0"/>
                <a:ea typeface="Calibri" panose="020F0502020204030204" pitchFamily="34" charset="0"/>
                <a:cs typeface="Times New Roman" panose="02020603050405020304" pitchFamily="18" charset="0"/>
              </a:rPr>
              <a:t> B - </a:t>
            </a:r>
            <a:r>
              <a:rPr lang="en-GB" sz="2000" i="1" dirty="0">
                <a:effectLst/>
                <a:latin typeface="Arial" panose="020B0604020202020204" pitchFamily="34" charset="0"/>
                <a:ea typeface="Calibri" panose="020F0502020204030204" pitchFamily="34" charset="0"/>
                <a:cs typeface="Times New Roman" panose="02020603050405020304" pitchFamily="18" charset="0"/>
              </a:rPr>
              <a:t>Mae gen i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dwnnel</a:t>
            </a:r>
            <a:r>
              <a:rPr lang="en-GB" sz="2000" i="1" dirty="0">
                <a:effectLst/>
                <a:latin typeface="Arial" panose="020B0604020202020204" pitchFamily="34" charset="0"/>
                <a:ea typeface="Calibri" panose="020F0502020204030204" pitchFamily="34" charset="0"/>
                <a:cs typeface="Times New Roman" panose="02020603050405020304" pitchFamily="18" charset="0"/>
              </a:rPr>
              <a:t> carpel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y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ddwy</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arddwrn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ac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rwy'n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aros</a:t>
            </a:r>
            <a:r>
              <a:rPr lang="en-GB" sz="2000" i="1" dirty="0">
                <a:effectLst/>
                <a:latin typeface="Arial" panose="020B0604020202020204" pitchFamily="34" charset="0"/>
                <a:ea typeface="Calibri" panose="020F0502020204030204" pitchFamily="34" charset="0"/>
                <a:cs typeface="Times New Roman" panose="02020603050405020304" pitchFamily="18" charset="0"/>
              </a:rPr>
              <a:t> am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lawdriniaeth</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Cefais</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sesiynau</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Ffisiotherapi</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dros</a:t>
            </a:r>
            <a:r>
              <a:rPr lang="en-GB" sz="2000" i="1" dirty="0">
                <a:effectLst/>
                <a:latin typeface="Arial" panose="020B0604020202020204" pitchFamily="34" charset="0"/>
                <a:ea typeface="Calibri" panose="020F0502020204030204" pitchFamily="34" charset="0"/>
                <a:cs typeface="Times New Roman" panose="02020603050405020304" pitchFamily="18" charset="0"/>
              </a:rPr>
              <a:t> y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ffôn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Ychydig</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wythnosau</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ôl</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gwelais</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Ymgynghorydd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Orthopedig</a:t>
            </a:r>
            <a:r>
              <a:rPr lang="en-GB" sz="2000" i="1" dirty="0">
                <a:effectLst/>
                <a:latin typeface="Arial" panose="020B0604020202020204" pitchFamily="34" charset="0"/>
                <a:ea typeface="Calibri" panose="020F0502020204030204" pitchFamily="34" charset="0"/>
                <a:cs typeface="Times New Roman" panose="02020603050405020304" pitchFamily="18" charset="0"/>
              </a:rPr>
              <a:t> a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gynhaliodd</a:t>
            </a:r>
            <a:r>
              <a:rPr lang="en-GB" sz="2000" i="1" dirty="0">
                <a:effectLst/>
                <a:latin typeface="Arial" panose="020B0604020202020204" pitchFamily="34" charset="0"/>
                <a:ea typeface="Calibri" panose="020F0502020204030204" pitchFamily="34" charset="0"/>
                <a:cs typeface="Times New Roman" panose="02020603050405020304" pitchFamily="18" charset="0"/>
              </a:rPr>
              <a:t> rai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profion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chadarnhaodd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fod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angen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llawdriniaeth</a:t>
            </a:r>
            <a:r>
              <a:rPr lang="en-GB" sz="2000" i="1" dirty="0">
                <a:effectLst/>
                <a:latin typeface="Arial" panose="020B0604020202020204" pitchFamily="34" charset="0"/>
                <a:ea typeface="Calibri" panose="020F0502020204030204" pitchFamily="34" charset="0"/>
                <a:cs typeface="Times New Roman" panose="02020603050405020304" pitchFamily="18" charset="0"/>
              </a:rPr>
              <a:t>. Mae 2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flynedd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wedi</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mynd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heibio</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ers</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imi</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ddechrau</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gweld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rhywun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 does dal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ddim</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dyddiad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ar</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gyfer</a:t>
            </a:r>
            <a:r>
              <a:rPr lang="en-GB" sz="2000" i="1" dirty="0">
                <a:effectLst/>
                <a:latin typeface="Arial" panose="020B0604020202020204" pitchFamily="34" charset="0"/>
                <a:ea typeface="Calibri" panose="020F0502020204030204" pitchFamily="34" charset="0"/>
                <a:cs typeface="Times New Roman" panose="02020603050405020304" pitchFamily="18" charset="0"/>
              </a:rPr>
              <a:t> y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llawdriniaeth</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Byddwn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hapus i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deithio</a:t>
            </a:r>
            <a:r>
              <a:rPr lang="en-GB" sz="2000" i="1" dirty="0">
                <a:effectLst/>
                <a:latin typeface="Arial" panose="020B0604020202020204" pitchFamily="34" charset="0"/>
                <a:ea typeface="Calibri" panose="020F0502020204030204" pitchFamily="34" charset="0"/>
                <a:cs typeface="Times New Roman" panose="02020603050405020304" pitchFamily="18" charset="0"/>
              </a:rPr>
              <a:t> i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unrhyw</a:t>
            </a:r>
            <a:r>
              <a:rPr lang="en-GB" sz="2000" i="1" dirty="0">
                <a:effectLst/>
                <a:latin typeface="Arial" panose="020B0604020202020204" pitchFamily="34" charset="0"/>
                <a:ea typeface="Calibri" panose="020F0502020204030204" pitchFamily="34" charset="0"/>
                <a:cs typeface="Times New Roman" panose="02020603050405020304" pitchFamily="18" charset="0"/>
              </a:rPr>
              <a:t> le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ar</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gyfer</a:t>
            </a:r>
            <a:r>
              <a:rPr lang="en-GB" sz="2000" i="1" dirty="0">
                <a:effectLst/>
                <a:latin typeface="Arial" panose="020B0604020202020204" pitchFamily="34" charset="0"/>
                <a:ea typeface="Calibri" panose="020F0502020204030204" pitchFamily="34" charset="0"/>
                <a:cs typeface="Times New Roman" panose="02020603050405020304" pitchFamily="18" charset="0"/>
              </a:rPr>
              <a:t> y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llawdriniaeth</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2000" b="1" i="1" dirty="0" err="1">
                <a:effectLst/>
                <a:latin typeface="Arial" panose="020B0604020202020204" pitchFamily="34" charset="0"/>
                <a:ea typeface="Calibri" panose="020F0502020204030204" pitchFamily="34" charset="0"/>
                <a:cs typeface="Times New Roman" panose="02020603050405020304" pitchFamily="18" charset="0"/>
              </a:rPr>
              <a:t>Claf</a:t>
            </a:r>
            <a:r>
              <a:rPr lang="en-GB" sz="2000" b="1" i="1" dirty="0">
                <a:effectLst/>
                <a:latin typeface="Arial" panose="020B0604020202020204" pitchFamily="34" charset="0"/>
                <a:ea typeface="Calibri" panose="020F0502020204030204" pitchFamily="34" charset="0"/>
                <a:cs typeface="Times New Roman" panose="02020603050405020304" pitchFamily="18" charset="0"/>
              </a:rPr>
              <a:t> C -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Rwy'n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dioddef</a:t>
            </a:r>
            <a:r>
              <a:rPr lang="en-GB" sz="2000" i="1" dirty="0">
                <a:effectLst/>
                <a:latin typeface="Arial" panose="020B0604020202020204" pitchFamily="34" charset="0"/>
                <a:ea typeface="Calibri" panose="020F0502020204030204" pitchFamily="34" charset="0"/>
                <a:cs typeface="Times New Roman" panose="02020603050405020304" pitchFamily="18" charset="0"/>
              </a:rPr>
              <a:t> o arthritis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y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ddwy</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glun</a:t>
            </a:r>
            <a:r>
              <a:rPr lang="en-GB" sz="2000" i="1" dirty="0">
                <a:effectLst/>
                <a:latin typeface="Arial" panose="020B0604020202020204" pitchFamily="34" charset="0"/>
                <a:ea typeface="Calibri" panose="020F0502020204030204" pitchFamily="34" charset="0"/>
                <a:cs typeface="Times New Roman" panose="02020603050405020304" pitchFamily="18" charset="0"/>
              </a:rPr>
              <a:t> -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mae</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hyn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cael</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effaith</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sylweddol</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ar</a:t>
            </a:r>
            <a:r>
              <a:rPr lang="en-GB" sz="2000" i="1" dirty="0">
                <a:effectLst/>
                <a:latin typeface="Arial" panose="020B0604020202020204" pitchFamily="34" charset="0"/>
                <a:ea typeface="Calibri" panose="020F0502020204030204" pitchFamily="34" charset="0"/>
                <a:cs typeface="Times New Roman" panose="02020603050405020304" pitchFamily="18" charset="0"/>
              </a:rPr>
              <a:t> bob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agwedd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ar</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fy</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mywyd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Alla</a:t>
            </a:r>
            <a:r>
              <a:rPr lang="en-GB" sz="2000" i="1" dirty="0">
                <a:effectLst/>
                <a:latin typeface="Arial" panose="020B0604020202020204" pitchFamily="34" charset="0"/>
                <a:ea typeface="Calibri" panose="020F0502020204030204" pitchFamily="34" charset="0"/>
                <a:cs typeface="Times New Roman" panose="02020603050405020304" pitchFamily="18" charset="0"/>
              </a:rPr>
              <a:t> i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wir</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ddim</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mynd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ymlaen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fel</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hyn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beth</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yw’r</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pwynt</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Mynychais</a:t>
            </a:r>
            <a:r>
              <a:rPr lang="en-GB" sz="2000" i="1" dirty="0">
                <a:effectLst/>
                <a:latin typeface="Arial" panose="020B0604020202020204" pitchFamily="34" charset="0"/>
                <a:ea typeface="Calibri" panose="020F0502020204030204" pitchFamily="34" charset="0"/>
                <a:cs typeface="Times New Roman" panose="02020603050405020304" pitchFamily="18" charset="0"/>
              </a:rPr>
              <a:t> Ysbyty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Alltwen</a:t>
            </a:r>
            <a:r>
              <a:rPr lang="en-GB" sz="2000" i="1" dirty="0">
                <a:effectLst/>
                <a:latin typeface="Arial" panose="020B0604020202020204" pitchFamily="34" charset="0"/>
                <a:ea typeface="Calibri" panose="020F0502020204030204" pitchFamily="34" charset="0"/>
                <a:cs typeface="Times New Roman" panose="02020603050405020304" pitchFamily="18" charset="0"/>
              </a:rPr>
              <a:t> i weld y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podiatrydd</a:t>
            </a:r>
            <a:r>
              <a:rPr lang="en-GB" sz="2000" i="1" dirty="0">
                <a:effectLst/>
                <a:latin typeface="Arial" panose="020B0604020202020204" pitchFamily="34" charset="0"/>
                <a:ea typeface="Calibri" panose="020F0502020204030204" pitchFamily="34" charset="0"/>
                <a:cs typeface="Times New Roman" panose="02020603050405020304" pitchFamily="18" charset="0"/>
              </a:rPr>
              <a:t> er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mwyn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i mi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gael</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mewnwadnau</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ar</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gyfer</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fy</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esgidiau</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Roedd</a:t>
            </a:r>
            <a:r>
              <a:rPr lang="en-GB" sz="2000" i="1" dirty="0">
                <a:effectLst/>
                <a:latin typeface="Arial" panose="020B0604020202020204" pitchFamily="34" charset="0"/>
                <a:ea typeface="Calibri" panose="020F0502020204030204" pitchFamily="34" charset="0"/>
                <a:cs typeface="Times New Roman" panose="02020603050405020304" pitchFamily="18" charset="0"/>
              </a:rPr>
              <a:t> hi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wedi</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rhyfeddu</a:t>
            </a:r>
            <a:r>
              <a:rPr lang="en-GB" sz="2000" i="1" dirty="0">
                <a:effectLst/>
                <a:latin typeface="Arial" panose="020B0604020202020204" pitchFamily="34" charset="0"/>
                <a:ea typeface="Calibri" panose="020F0502020204030204" pitchFamily="34" charset="0"/>
                <a:cs typeface="Times New Roman" panose="02020603050405020304" pitchFamily="18" charset="0"/>
              </a:rPr>
              <a:t> i weld faint o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boen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roeddwn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i’n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ei</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ddioddef</a:t>
            </a:r>
            <a:r>
              <a:rPr lang="en-GB" sz="2000" i="1" dirty="0">
                <a:effectLst/>
                <a:latin typeface="Arial" panose="020B0604020202020204" pitchFamily="34" charset="0"/>
                <a:ea typeface="Calibri" panose="020F0502020204030204" pitchFamily="34" charset="0"/>
                <a:cs typeface="Times New Roman" panose="02020603050405020304" pitchFamily="18" charset="0"/>
              </a:rPr>
              <a:t> ac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rwy’n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ei</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chofio’n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dweud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sut</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allan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nhw</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eich</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gadael</a:t>
            </a:r>
            <a:r>
              <a:rPr lang="en-GB" sz="2000" i="1" dirty="0">
                <a:effectLst/>
                <a:latin typeface="Arial" panose="020B0604020202020204" pitchFamily="34" charset="0"/>
                <a:ea typeface="Calibri" panose="020F0502020204030204" pitchFamily="34" charset="0"/>
                <a:cs typeface="Times New Roman" panose="02020603050405020304" pitchFamily="18" charset="0"/>
              </a:rPr>
              <a:t> chi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mewn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cymaint</a:t>
            </a:r>
            <a:r>
              <a:rPr lang="en-GB" sz="2000" i="1" dirty="0">
                <a:effectLst/>
                <a:latin typeface="Arial" panose="020B0604020202020204" pitchFamily="34" charset="0"/>
                <a:ea typeface="Calibri" panose="020F0502020204030204" pitchFamily="34" charset="0"/>
                <a:cs typeface="Times New Roman" panose="02020603050405020304" pitchFamily="18" charset="0"/>
              </a:rPr>
              <a:t> o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boen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15000"/>
              </a:lnSpc>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2000" i="1" dirty="0">
                <a:effectLst/>
                <a:latin typeface="Arial" panose="020B0604020202020204" pitchFamily="34" charset="0"/>
                <a:ea typeface="Calibri" panose="020F0502020204030204" pitchFamily="34" charset="0"/>
                <a:cs typeface="Times New Roman" panose="02020603050405020304" pitchFamily="18" charset="0"/>
              </a:rPr>
              <a:t>Es i weld Mr XXXXXX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breifat</a:t>
            </a:r>
            <a:r>
              <a:rPr lang="en-GB" sz="2000" i="1" dirty="0">
                <a:effectLst/>
                <a:latin typeface="Arial" panose="020B0604020202020204" pitchFamily="34" charset="0"/>
                <a:ea typeface="Calibri" panose="020F0502020204030204" pitchFamily="34" charset="0"/>
                <a:cs typeface="Times New Roman" panose="02020603050405020304" pitchFamily="18" charset="0"/>
              </a:rPr>
              <a:t> –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roedd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ystyried</a:t>
            </a:r>
            <a:r>
              <a:rPr lang="en-GB" sz="2000" i="1" dirty="0">
                <a:effectLst/>
                <a:latin typeface="Arial" panose="020B0604020202020204" pitchFamily="34" charset="0"/>
                <a:ea typeface="Calibri" panose="020F0502020204030204" pitchFamily="34" charset="0"/>
                <a:cs typeface="Times New Roman" panose="02020603050405020304" pitchFamily="18" charset="0"/>
              </a:rPr>
              <a:t> bod y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difrod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i’m</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clun</a:t>
            </a:r>
            <a:r>
              <a:rPr lang="en-GB" sz="2000" i="1" dirty="0">
                <a:effectLst/>
                <a:latin typeface="Arial" panose="020B0604020202020204" pitchFamily="34" charset="0"/>
                <a:ea typeface="Calibri" panose="020F0502020204030204" pitchFamily="34" charset="0"/>
                <a:cs typeface="Times New Roman" panose="02020603050405020304" pitchFamily="18" charset="0"/>
              </a:rPr>
              <a:t> mor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ddrwg</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fel</a:t>
            </a:r>
            <a:r>
              <a:rPr lang="en-GB" sz="2000" i="1" dirty="0">
                <a:effectLst/>
                <a:latin typeface="Arial" panose="020B0604020202020204" pitchFamily="34" charset="0"/>
                <a:ea typeface="Calibri" panose="020F0502020204030204" pitchFamily="34" charset="0"/>
                <a:cs typeface="Times New Roman" panose="02020603050405020304" pitchFamily="18" charset="0"/>
              </a:rPr>
              <a:t> y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byddai</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angen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ei</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newid</a:t>
            </a:r>
            <a:r>
              <a:rPr lang="en-GB" sz="2000" i="1" dirty="0">
                <a:effectLst/>
                <a:latin typeface="Arial" panose="020B0604020202020204" pitchFamily="34" charset="0"/>
                <a:ea typeface="Calibri" panose="020F0502020204030204" pitchFamily="34" charset="0"/>
                <a:cs typeface="Times New Roman" panose="02020603050405020304" pitchFamily="18" charset="0"/>
              </a:rPr>
              <a:t> o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fewn</a:t>
            </a:r>
            <a:r>
              <a:rPr lang="en-GB" sz="2000" i="1" dirty="0">
                <a:effectLst/>
                <a:latin typeface="Arial" panose="020B0604020202020204" pitchFamily="34" charset="0"/>
                <a:ea typeface="Calibri" panose="020F0502020204030204" pitchFamily="34" charset="0"/>
                <a:cs typeface="Times New Roman" panose="02020603050405020304" pitchFamily="18" charset="0"/>
              </a:rPr>
              <a:t> 2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fis</a:t>
            </a:r>
            <a:r>
              <a:rPr lang="en-GB" sz="2000" i="1" dirty="0">
                <a:effectLst/>
                <a:latin typeface="Arial" panose="020B0604020202020204" pitchFamily="34" charset="0"/>
                <a:ea typeface="Calibri" panose="020F0502020204030204" pitchFamily="34" charset="0"/>
                <a:cs typeface="Times New Roman" panose="02020603050405020304" pitchFamily="18" charset="0"/>
              </a:rPr>
              <a:t> –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fel</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arall</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byddai’n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popio</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allan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Byddai'n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costio</a:t>
            </a:r>
            <a:r>
              <a:rPr lang="en-GB" sz="2000" i="1" dirty="0">
                <a:effectLst/>
                <a:latin typeface="Arial" panose="020B0604020202020204" pitchFamily="34" charset="0"/>
                <a:ea typeface="Calibri" panose="020F0502020204030204" pitchFamily="34" charset="0"/>
                <a:cs typeface="Times New Roman" panose="02020603050405020304" pitchFamily="18" charset="0"/>
              </a:rPr>
              <a:t> £28,000 i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wneud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hyn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breifat</a:t>
            </a:r>
            <a:r>
              <a:rPr lang="en-GB" sz="2000" i="1" dirty="0">
                <a:effectLst/>
                <a:latin typeface="Arial" panose="020B0604020202020204" pitchFamily="34" charset="0"/>
                <a:ea typeface="Calibri" panose="020F0502020204030204" pitchFamily="34" charset="0"/>
                <a:cs typeface="Times New Roman" panose="02020603050405020304" pitchFamily="18" charset="0"/>
              </a:rPr>
              <a:t>. Ni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allaf</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fforddio</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hynny</a:t>
            </a:r>
            <a:r>
              <a:rPr lang="en-GB" sz="2000" i="1" dirty="0">
                <a:effectLst/>
                <a:latin typeface="Arial" panose="020B0604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0617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SemiBold"/>
              <a:ea typeface="Open Sans SemiBold"/>
              <a:cs typeface="Open Sans SemiBold"/>
              <a:sym typeface="Open Sans SemiBold"/>
            </a:endParaRPr>
          </a:p>
        </p:txBody>
      </p:sp>
      <p:sp>
        <p:nvSpPr>
          <p:cNvPr id="218" name="Google Shape;218;p10"/>
          <p:cNvSpPr txBox="1"/>
          <p:nvPr/>
        </p:nvSpPr>
        <p:spPr>
          <a:xfrm>
            <a:off x="1644843" y="595901"/>
            <a:ext cx="60945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4227"/>
              </a:buClr>
              <a:buSzPts val="2400"/>
              <a:buFont typeface="Arial"/>
              <a:buNone/>
            </a:pPr>
            <a:r>
              <a:rPr lang="en-GB" sz="4400" b="1" i="0" u="none" strike="noStrike" cap="none" dirty="0" err="1">
                <a:solidFill>
                  <a:srgbClr val="D04227"/>
                </a:solidFill>
                <a:latin typeface="Arial"/>
                <a:ea typeface="Arial"/>
                <a:cs typeface="Arial"/>
                <a:sym typeface="Arial"/>
              </a:rPr>
              <a:t>Tawel</a:t>
            </a:r>
            <a:r>
              <a:rPr lang="en-GB" sz="4400" b="1" i="0" u="none" strike="noStrike" cap="none" dirty="0">
                <a:solidFill>
                  <a:srgbClr val="D04227"/>
                </a:solidFill>
                <a:latin typeface="Arial"/>
                <a:ea typeface="Arial"/>
                <a:cs typeface="Arial"/>
                <a:sym typeface="Arial"/>
              </a:rPr>
              <a:t> Fan</a:t>
            </a:r>
          </a:p>
        </p:txBody>
      </p:sp>
      <p:sp>
        <p:nvSpPr>
          <p:cNvPr id="3" name="TextBox 2">
            <a:extLst>
              <a:ext uri="{FF2B5EF4-FFF2-40B4-BE49-F238E27FC236}">
                <a16:creationId xmlns:a16="http://schemas.microsoft.com/office/drawing/2014/main" id="{46582584-C0EC-F5AC-3D11-E457361914D1}"/>
              </a:ext>
            </a:extLst>
          </p:cNvPr>
          <p:cNvSpPr txBox="1"/>
          <p:nvPr/>
        </p:nvSpPr>
        <p:spPr>
          <a:xfrm>
            <a:off x="1396487" y="1645768"/>
            <a:ext cx="10233061" cy="3811172"/>
          </a:xfrm>
          <a:prstGeom prst="rect">
            <a:avLst/>
          </a:prstGeom>
          <a:noFill/>
        </p:spPr>
        <p:txBody>
          <a:bodyPr wrap="square">
            <a:spAutoFit/>
          </a:bodyPr>
          <a:lstStyle/>
          <a:p>
            <a:pPr>
              <a:lnSpc>
                <a:spcPct val="107000"/>
              </a:lnSpc>
              <a:spcAft>
                <a:spcPts val="800"/>
              </a:spcAft>
            </a:pPr>
            <a:r>
              <a:rPr lang="en-GB" sz="3600" dirty="0">
                <a:effectLst/>
                <a:latin typeface="+mn-lt"/>
                <a:ea typeface="Calibri" panose="020F0502020204030204" pitchFamily="34" charset="0"/>
                <a:cs typeface="Times New Roman" panose="02020603050405020304" pitchFamily="18" charset="0"/>
              </a:rPr>
              <a:t>Ward iechyd </a:t>
            </a:r>
            <a:r>
              <a:rPr lang="en-GB" sz="3600" dirty="0" err="1">
                <a:effectLst/>
                <a:latin typeface="+mn-lt"/>
                <a:ea typeface="Calibri" panose="020F0502020204030204" pitchFamily="34" charset="0"/>
                <a:cs typeface="Times New Roman" panose="02020603050405020304" pitchFamily="18" charset="0"/>
              </a:rPr>
              <a:t>meddwl</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oedd</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yn</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gofalu</a:t>
            </a:r>
            <a:r>
              <a:rPr lang="en-GB" sz="3600" dirty="0">
                <a:effectLst/>
                <a:latin typeface="+mn-lt"/>
                <a:ea typeface="Calibri" panose="020F0502020204030204" pitchFamily="34" charset="0"/>
                <a:cs typeface="Times New Roman" panose="02020603050405020304" pitchFamily="18" charset="0"/>
              </a:rPr>
              <a:t> am </a:t>
            </a:r>
            <a:r>
              <a:rPr lang="en-GB" sz="3600" dirty="0" err="1">
                <a:effectLst/>
                <a:latin typeface="+mn-lt"/>
                <a:ea typeface="Calibri" panose="020F0502020204030204" pitchFamily="34" charset="0"/>
                <a:cs typeface="Times New Roman" panose="02020603050405020304" pitchFamily="18" charset="0"/>
              </a:rPr>
              <a:t>bobl</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oedd</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yn</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byw</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gyda</a:t>
            </a:r>
            <a:r>
              <a:rPr lang="en-GB" sz="3600" dirty="0">
                <a:effectLst/>
                <a:latin typeface="+mn-lt"/>
                <a:ea typeface="Calibri" panose="020F0502020204030204" pitchFamily="34" charset="0"/>
                <a:cs typeface="Times New Roman" panose="02020603050405020304" pitchFamily="18" charset="0"/>
              </a:rPr>
              <a:t> dementia </a:t>
            </a:r>
            <a:r>
              <a:rPr lang="en-GB" sz="3600" dirty="0" err="1">
                <a:effectLst/>
                <a:latin typeface="+mn-lt"/>
                <a:ea typeface="Calibri" panose="020F0502020204030204" pitchFamily="34" charset="0"/>
                <a:cs typeface="Times New Roman" panose="02020603050405020304" pitchFamily="18" charset="0"/>
              </a:rPr>
              <a:t>oedd</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Tawel</a:t>
            </a:r>
            <a:r>
              <a:rPr lang="en-GB" sz="3600" dirty="0">
                <a:effectLst/>
                <a:latin typeface="+mn-lt"/>
                <a:ea typeface="Calibri" panose="020F0502020204030204" pitchFamily="34" charset="0"/>
                <a:cs typeface="Times New Roman" panose="02020603050405020304" pitchFamily="18" charset="0"/>
              </a:rPr>
              <a:t> Fan. </a:t>
            </a:r>
            <a:r>
              <a:rPr lang="en-GB" sz="3600" dirty="0" err="1">
                <a:effectLst/>
                <a:latin typeface="+mn-lt"/>
                <a:ea typeface="Calibri" panose="020F0502020204030204" pitchFamily="34" charset="0"/>
                <a:cs typeface="Times New Roman" panose="02020603050405020304" pitchFamily="18" charset="0"/>
              </a:rPr>
              <a:t>Cafodd</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honiadau</a:t>
            </a:r>
            <a:r>
              <a:rPr lang="en-GB" sz="3600" dirty="0">
                <a:effectLst/>
                <a:latin typeface="+mn-lt"/>
                <a:ea typeface="Calibri" panose="020F0502020204030204" pitchFamily="34" charset="0"/>
                <a:cs typeface="Times New Roman" panose="02020603050405020304" pitchFamily="18" charset="0"/>
              </a:rPr>
              <a:t> o </a:t>
            </a:r>
            <a:r>
              <a:rPr lang="en-GB" sz="3600" dirty="0" err="1">
                <a:effectLst/>
                <a:latin typeface="+mn-lt"/>
                <a:ea typeface="Calibri" panose="020F0502020204030204" pitchFamily="34" charset="0"/>
                <a:cs typeface="Times New Roman" panose="02020603050405020304" pitchFamily="18" charset="0"/>
              </a:rPr>
              <a:t>gamdriniaeth</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eu</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cydnabod</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gan</a:t>
            </a:r>
            <a:r>
              <a:rPr lang="en-GB" sz="3600" dirty="0">
                <a:effectLst/>
                <a:latin typeface="+mn-lt"/>
                <a:ea typeface="Calibri" panose="020F0502020204030204" pitchFamily="34" charset="0"/>
                <a:cs typeface="Times New Roman" panose="02020603050405020304" pitchFamily="18" charset="0"/>
              </a:rPr>
              <a:t> y </a:t>
            </a:r>
            <a:r>
              <a:rPr lang="en-GB" sz="3600" dirty="0" err="1">
                <a:effectLst/>
                <a:latin typeface="+mn-lt"/>
                <a:ea typeface="Calibri" panose="020F0502020204030204" pitchFamily="34" charset="0"/>
                <a:cs typeface="Times New Roman" panose="02020603050405020304" pitchFamily="18" charset="0"/>
              </a:rPr>
              <a:t>bwrdd</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ym</a:t>
            </a:r>
            <a:r>
              <a:rPr lang="en-GB" sz="3600" dirty="0">
                <a:effectLst/>
                <a:latin typeface="+mn-lt"/>
                <a:ea typeface="Calibri" panose="020F0502020204030204" pitchFamily="34" charset="0"/>
                <a:cs typeface="Times New Roman" panose="02020603050405020304" pitchFamily="18" charset="0"/>
              </a:rPr>
              <a:t> mis </a:t>
            </a:r>
            <a:r>
              <a:rPr lang="en-GB" sz="3600" dirty="0" err="1">
                <a:effectLst/>
                <a:latin typeface="+mn-lt"/>
                <a:ea typeface="Calibri" panose="020F0502020204030204" pitchFamily="34" charset="0"/>
                <a:cs typeface="Times New Roman" panose="02020603050405020304" pitchFamily="18" charset="0"/>
              </a:rPr>
              <a:t>Rhagfyr</a:t>
            </a:r>
            <a:r>
              <a:rPr lang="en-GB" sz="3600" dirty="0">
                <a:effectLst/>
                <a:latin typeface="+mn-lt"/>
                <a:ea typeface="Calibri" panose="020F0502020204030204" pitchFamily="34" charset="0"/>
                <a:cs typeface="Times New Roman" panose="02020603050405020304" pitchFamily="18" charset="0"/>
              </a:rPr>
              <a:t> 2013.</a:t>
            </a:r>
          </a:p>
          <a:p>
            <a:pPr>
              <a:lnSpc>
                <a:spcPct val="107000"/>
              </a:lnSpc>
              <a:spcAft>
                <a:spcPts val="800"/>
              </a:spcAft>
            </a:pPr>
            <a:endParaRPr lang="en-GB" sz="3600"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GB" sz="3600" dirty="0" err="1">
                <a:effectLst/>
                <a:latin typeface="+mn-lt"/>
                <a:ea typeface="Calibri" panose="020F0502020204030204" pitchFamily="34" charset="0"/>
                <a:cs typeface="Times New Roman" panose="02020603050405020304" pitchFamily="18" charset="0"/>
              </a:rPr>
              <a:t>Bron</a:t>
            </a:r>
            <a:r>
              <a:rPr lang="en-GB" sz="3600" dirty="0">
                <a:effectLst/>
                <a:latin typeface="+mn-lt"/>
                <a:ea typeface="Calibri" panose="020F0502020204030204" pitchFamily="34" charset="0"/>
                <a:cs typeface="Times New Roman" panose="02020603050405020304" pitchFamily="18" charset="0"/>
              </a:rPr>
              <a:t> i 10 </a:t>
            </a:r>
            <a:r>
              <a:rPr lang="en-GB" sz="3600" dirty="0" err="1">
                <a:effectLst/>
                <a:latin typeface="+mn-lt"/>
                <a:ea typeface="Calibri" panose="020F0502020204030204" pitchFamily="34" charset="0"/>
                <a:cs typeface="Times New Roman" panose="02020603050405020304" pitchFamily="18" charset="0"/>
              </a:rPr>
              <a:t>mlynedd</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yn</a:t>
            </a:r>
            <a:r>
              <a:rPr lang="en-GB" sz="3600" dirty="0">
                <a:effectLst/>
                <a:latin typeface="+mn-lt"/>
                <a:ea typeface="Calibri" panose="020F0502020204030204" pitchFamily="34" charset="0"/>
                <a:cs typeface="Times New Roman" panose="02020603050405020304" pitchFamily="18" charset="0"/>
              </a:rPr>
              <a:t> </a:t>
            </a:r>
            <a:r>
              <a:rPr lang="en-GB" sz="3600" dirty="0" err="1">
                <a:effectLst/>
                <a:latin typeface="+mn-lt"/>
                <a:ea typeface="Calibri" panose="020F0502020204030204" pitchFamily="34" charset="0"/>
                <a:cs typeface="Times New Roman" panose="02020603050405020304" pitchFamily="18" charset="0"/>
              </a:rPr>
              <a:t>ddiweddarach</a:t>
            </a:r>
            <a:r>
              <a:rPr lang="en-GB" sz="3600" dirty="0">
                <a:effectLst/>
                <a:latin typeface="+mn-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499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SemiBold"/>
              <a:ea typeface="Open Sans SemiBold"/>
              <a:cs typeface="Open Sans SemiBold"/>
              <a:sym typeface="Open Sans SemiBold"/>
            </a:endParaRPr>
          </a:p>
        </p:txBody>
      </p:sp>
      <p:sp>
        <p:nvSpPr>
          <p:cNvPr id="218" name="Google Shape;218;p10"/>
          <p:cNvSpPr txBox="1"/>
          <p:nvPr/>
        </p:nvSpPr>
        <p:spPr>
          <a:xfrm>
            <a:off x="1388192" y="595901"/>
            <a:ext cx="8033209"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4227"/>
              </a:buClr>
              <a:buSzPts val="2400"/>
              <a:buFont typeface="Arial"/>
              <a:buNone/>
            </a:pPr>
            <a:r>
              <a:rPr lang="en-GB" sz="4400" b="1" i="0" u="none" strike="noStrike" cap="none" dirty="0" err="1">
                <a:solidFill>
                  <a:srgbClr val="D04227"/>
                </a:solidFill>
                <a:latin typeface="Arial"/>
                <a:ea typeface="Arial"/>
                <a:cs typeface="Arial"/>
                <a:sym typeface="Arial"/>
              </a:rPr>
              <a:t>Gwasanaethau</a:t>
            </a:r>
            <a:r>
              <a:rPr lang="en-GB" sz="4400" b="1" i="0" u="none" strike="noStrike" cap="none" dirty="0">
                <a:solidFill>
                  <a:srgbClr val="D04227"/>
                </a:solidFill>
                <a:latin typeface="Arial"/>
                <a:ea typeface="Arial"/>
                <a:cs typeface="Arial"/>
                <a:sym typeface="Arial"/>
              </a:rPr>
              <a:t> </a:t>
            </a:r>
            <a:r>
              <a:rPr lang="en-GB" sz="4400" b="1" i="0" u="none" strike="noStrike" cap="none" dirty="0" err="1">
                <a:solidFill>
                  <a:srgbClr val="D04227"/>
                </a:solidFill>
                <a:latin typeface="Arial"/>
                <a:ea typeface="Arial"/>
                <a:cs typeface="Arial"/>
                <a:sym typeface="Arial"/>
              </a:rPr>
              <a:t>Fasgwlaidd</a:t>
            </a:r>
            <a:endParaRPr lang="en-GB" sz="4400" b="1" i="0" u="none" strike="noStrike" cap="none" dirty="0">
              <a:solidFill>
                <a:srgbClr val="D04227"/>
              </a:solidFill>
              <a:latin typeface="Arial"/>
              <a:ea typeface="Arial"/>
              <a:cs typeface="Arial"/>
              <a:sym typeface="Arial"/>
            </a:endParaRPr>
          </a:p>
        </p:txBody>
      </p:sp>
      <p:sp>
        <p:nvSpPr>
          <p:cNvPr id="3" name="TextBox 2">
            <a:extLst>
              <a:ext uri="{FF2B5EF4-FFF2-40B4-BE49-F238E27FC236}">
                <a16:creationId xmlns:a16="http://schemas.microsoft.com/office/drawing/2014/main" id="{46582584-C0EC-F5AC-3D11-E457361914D1}"/>
              </a:ext>
            </a:extLst>
          </p:cNvPr>
          <p:cNvSpPr txBox="1"/>
          <p:nvPr/>
        </p:nvSpPr>
        <p:spPr>
          <a:xfrm>
            <a:off x="1388193" y="1571236"/>
            <a:ext cx="10233061" cy="4832092"/>
          </a:xfrm>
          <a:prstGeom prst="rect">
            <a:avLst/>
          </a:prstGeom>
          <a:noFill/>
        </p:spPr>
        <p:txBody>
          <a:bodyPr wrap="square">
            <a:spAutoFit/>
          </a:bodyPr>
          <a:lstStyle/>
          <a:p>
            <a:pPr algn="l" fontAlgn="base"/>
            <a:r>
              <a:rPr lang="en-GB" sz="2200" b="0" i="0" dirty="0" err="1">
                <a:solidFill>
                  <a:srgbClr val="141414"/>
                </a:solidFill>
                <a:effectLst/>
                <a:latin typeface="+mj-lt"/>
              </a:rPr>
              <a:t>Cafodd</a:t>
            </a:r>
            <a:r>
              <a:rPr lang="en-GB" sz="2200" b="0" i="0" dirty="0">
                <a:solidFill>
                  <a:srgbClr val="141414"/>
                </a:solidFill>
                <a:effectLst/>
                <a:latin typeface="+mj-lt"/>
              </a:rPr>
              <a:t> </a:t>
            </a:r>
            <a:r>
              <a:rPr lang="en-GB" sz="2200" b="0" i="0" dirty="0" err="1">
                <a:solidFill>
                  <a:srgbClr val="141414"/>
                </a:solidFill>
                <a:effectLst/>
                <a:latin typeface="+mj-lt"/>
              </a:rPr>
              <a:t>gwasanaethau</a:t>
            </a:r>
            <a:r>
              <a:rPr lang="en-GB" sz="2200" b="0" i="0" dirty="0">
                <a:solidFill>
                  <a:srgbClr val="141414"/>
                </a:solidFill>
                <a:effectLst/>
                <a:latin typeface="+mj-lt"/>
              </a:rPr>
              <a:t> </a:t>
            </a:r>
            <a:r>
              <a:rPr lang="en-GB" sz="2200" b="0" i="0" dirty="0" err="1">
                <a:solidFill>
                  <a:srgbClr val="141414"/>
                </a:solidFill>
                <a:effectLst/>
                <a:latin typeface="+mj-lt"/>
              </a:rPr>
              <a:t>fasgwlaidd</a:t>
            </a:r>
            <a:r>
              <a:rPr lang="en-GB" sz="2200" b="0" i="0" dirty="0">
                <a:solidFill>
                  <a:srgbClr val="141414"/>
                </a:solidFill>
                <a:effectLst/>
                <a:latin typeface="+mj-lt"/>
              </a:rPr>
              <a:t> </a:t>
            </a:r>
            <a:r>
              <a:rPr lang="en-GB" sz="2200" b="0" i="0" dirty="0" err="1">
                <a:solidFill>
                  <a:srgbClr val="141414"/>
                </a:solidFill>
                <a:effectLst/>
                <a:latin typeface="+mj-lt"/>
              </a:rPr>
              <a:t>cymhleth</a:t>
            </a:r>
            <a:r>
              <a:rPr lang="en-GB" sz="2200" b="0" i="0" dirty="0">
                <a:solidFill>
                  <a:srgbClr val="141414"/>
                </a:solidFill>
                <a:effectLst/>
                <a:latin typeface="+mj-lt"/>
              </a:rPr>
              <a:t> </a:t>
            </a:r>
            <a:r>
              <a:rPr lang="en-GB" sz="2200" b="0" i="0" dirty="0" err="1">
                <a:solidFill>
                  <a:srgbClr val="141414"/>
                </a:solidFill>
                <a:effectLst/>
                <a:latin typeface="+mj-lt"/>
              </a:rPr>
              <a:t>eu</a:t>
            </a:r>
            <a:r>
              <a:rPr lang="en-GB" sz="2200" b="0" i="0" dirty="0">
                <a:solidFill>
                  <a:srgbClr val="141414"/>
                </a:solidFill>
                <a:effectLst/>
                <a:latin typeface="+mj-lt"/>
              </a:rPr>
              <a:t> </a:t>
            </a:r>
            <a:r>
              <a:rPr lang="en-GB" sz="2200" b="0" i="0" dirty="0" err="1">
                <a:solidFill>
                  <a:srgbClr val="141414"/>
                </a:solidFill>
                <a:effectLst/>
                <a:latin typeface="+mj-lt"/>
              </a:rPr>
              <a:t>canoli</a:t>
            </a:r>
            <a:r>
              <a:rPr lang="en-GB" sz="2200" b="0" i="0" dirty="0">
                <a:solidFill>
                  <a:srgbClr val="141414"/>
                </a:solidFill>
                <a:effectLst/>
                <a:latin typeface="+mj-lt"/>
              </a:rPr>
              <a:t> o Ysbyty Gwynedd </a:t>
            </a:r>
            <a:r>
              <a:rPr lang="en-GB" sz="2200" b="0" i="0" dirty="0" err="1">
                <a:solidFill>
                  <a:srgbClr val="141414"/>
                </a:solidFill>
                <a:effectLst/>
                <a:latin typeface="+mj-lt"/>
              </a:rPr>
              <a:t>ym</a:t>
            </a:r>
            <a:r>
              <a:rPr lang="en-GB" sz="2200" b="0" i="0" dirty="0">
                <a:solidFill>
                  <a:srgbClr val="141414"/>
                </a:solidFill>
                <a:effectLst/>
                <a:latin typeface="+mj-lt"/>
              </a:rPr>
              <a:t> </a:t>
            </a:r>
            <a:r>
              <a:rPr lang="en-GB" sz="2200" b="0" i="0" dirty="0" err="1">
                <a:solidFill>
                  <a:srgbClr val="141414"/>
                </a:solidFill>
                <a:effectLst/>
                <a:latin typeface="+mj-lt"/>
              </a:rPr>
              <a:t>Mangor</a:t>
            </a:r>
            <a:r>
              <a:rPr lang="en-GB" sz="2200" b="0" i="0" dirty="0">
                <a:solidFill>
                  <a:srgbClr val="141414"/>
                </a:solidFill>
                <a:effectLst/>
                <a:latin typeface="+mj-lt"/>
              </a:rPr>
              <a:t> ac Ysbyty Maelor </a:t>
            </a:r>
            <a:r>
              <a:rPr lang="en-GB" sz="2200" b="0" i="0" dirty="0" err="1">
                <a:solidFill>
                  <a:srgbClr val="141414"/>
                </a:solidFill>
                <a:effectLst/>
                <a:latin typeface="+mj-lt"/>
              </a:rPr>
              <a:t>Wrecsam</a:t>
            </a:r>
            <a:r>
              <a:rPr lang="en-GB" sz="2200" b="0" i="0" dirty="0">
                <a:solidFill>
                  <a:srgbClr val="141414"/>
                </a:solidFill>
                <a:effectLst/>
                <a:latin typeface="+mj-lt"/>
              </a:rPr>
              <a:t> i Ysbyty Glan Clwyd </a:t>
            </a:r>
            <a:r>
              <a:rPr lang="en-GB" sz="2200" b="0" i="0" dirty="0" err="1">
                <a:solidFill>
                  <a:srgbClr val="141414"/>
                </a:solidFill>
                <a:effectLst/>
                <a:latin typeface="+mj-lt"/>
              </a:rPr>
              <a:t>ym</a:t>
            </a:r>
            <a:r>
              <a:rPr lang="en-GB" sz="2200" b="0" i="0" dirty="0">
                <a:solidFill>
                  <a:srgbClr val="141414"/>
                </a:solidFill>
                <a:effectLst/>
                <a:latin typeface="+mj-lt"/>
              </a:rPr>
              <a:t> mis </a:t>
            </a:r>
            <a:r>
              <a:rPr lang="en-GB" sz="2200" b="0" i="0" dirty="0" err="1">
                <a:solidFill>
                  <a:srgbClr val="141414"/>
                </a:solidFill>
                <a:effectLst/>
                <a:latin typeface="+mj-lt"/>
              </a:rPr>
              <a:t>Ebrill</a:t>
            </a:r>
            <a:r>
              <a:rPr lang="en-GB" sz="2200" b="0" i="0" dirty="0">
                <a:solidFill>
                  <a:srgbClr val="141414"/>
                </a:solidFill>
                <a:effectLst/>
                <a:latin typeface="+mj-lt"/>
              </a:rPr>
              <a:t> 2019.  </a:t>
            </a:r>
          </a:p>
          <a:p>
            <a:pPr algn="l" fontAlgn="base"/>
            <a:endParaRPr lang="en-GB" sz="2200" dirty="0">
              <a:solidFill>
                <a:srgbClr val="141414"/>
              </a:solidFill>
              <a:latin typeface="+mj-lt"/>
              <a:ea typeface="Calibri" panose="020F0502020204030204" pitchFamily="34" charset="0"/>
              <a:cs typeface="Times New Roman" panose="02020603050405020304" pitchFamily="18" charset="0"/>
            </a:endParaRPr>
          </a:p>
          <a:p>
            <a:pPr marL="342900" indent="-342900" algn="l" fontAlgn="base">
              <a:buFont typeface="Wingdings" panose="05000000000000000000" pitchFamily="2" charset="2"/>
              <a:buChar char="Ø"/>
            </a:pPr>
            <a:r>
              <a:rPr lang="en-GB" sz="2200" dirty="0">
                <a:solidFill>
                  <a:srgbClr val="141414"/>
                </a:solidFill>
                <a:effectLst/>
                <a:latin typeface="+mj-lt"/>
                <a:ea typeface="Calibri" panose="020F0502020204030204" pitchFamily="34" charset="0"/>
                <a:cs typeface="Times New Roman" panose="02020603050405020304" pitchFamily="18" charset="0"/>
              </a:rPr>
              <a:t>2020 - </a:t>
            </a:r>
            <a:r>
              <a:rPr lang="en-GB" sz="2200" dirty="0" err="1">
                <a:solidFill>
                  <a:srgbClr val="141414"/>
                </a:solidFill>
                <a:effectLst/>
                <a:latin typeface="+mj-lt"/>
                <a:ea typeface="Calibri" panose="020F0502020204030204" pitchFamily="34" charset="0"/>
                <a:cs typeface="Times New Roman" panose="02020603050405020304" pitchFamily="18" charset="0"/>
              </a:rPr>
              <a:t>Adroddiad</a:t>
            </a:r>
            <a:r>
              <a:rPr lang="en-GB" sz="2200" dirty="0">
                <a:solidFill>
                  <a:srgbClr val="141414"/>
                </a:solidFill>
                <a:effectLst/>
                <a:latin typeface="+mj-lt"/>
                <a:ea typeface="Calibri" panose="020F0502020204030204" pitchFamily="34" charset="0"/>
                <a:cs typeface="Times New Roman" panose="02020603050405020304" pitchFamily="18" charset="0"/>
              </a:rPr>
              <a:t> CIC </a:t>
            </a:r>
            <a:r>
              <a:rPr lang="en-GB" sz="2200" dirty="0" err="1">
                <a:solidFill>
                  <a:srgbClr val="141414"/>
                </a:solidFill>
                <a:effectLst/>
                <a:latin typeface="+mj-lt"/>
                <a:ea typeface="Calibri" panose="020F0502020204030204" pitchFamily="34" charset="0"/>
                <a:cs typeface="Times New Roman" panose="02020603050405020304" pitchFamily="18" charset="0"/>
              </a:rPr>
              <a:t>yn</a:t>
            </a:r>
            <a:r>
              <a:rPr lang="en-GB" sz="2200" dirty="0">
                <a:solidFill>
                  <a:srgbClr val="141414"/>
                </a:solidFill>
                <a:effectLst/>
                <a:latin typeface="+mj-lt"/>
                <a:ea typeface="Calibri" panose="020F0502020204030204" pitchFamily="34" charset="0"/>
                <a:cs typeface="Times New Roman" panose="02020603050405020304" pitchFamily="18" charset="0"/>
              </a:rPr>
              <a:t> </a:t>
            </a:r>
            <a:r>
              <a:rPr lang="en-GB" sz="2200" dirty="0" err="1">
                <a:solidFill>
                  <a:srgbClr val="141414"/>
                </a:solidFill>
                <a:effectLst/>
                <a:latin typeface="+mj-lt"/>
                <a:ea typeface="Calibri" panose="020F0502020204030204" pitchFamily="34" charset="0"/>
                <a:cs typeface="Times New Roman" panose="02020603050405020304" pitchFamily="18" charset="0"/>
              </a:rPr>
              <a:t>codi</a:t>
            </a:r>
            <a:r>
              <a:rPr lang="en-GB" sz="2200" dirty="0">
                <a:solidFill>
                  <a:srgbClr val="141414"/>
                </a:solidFill>
                <a:effectLst/>
                <a:latin typeface="+mj-lt"/>
                <a:ea typeface="Calibri" panose="020F0502020204030204" pitchFamily="34" charset="0"/>
                <a:cs typeface="Times New Roman" panose="02020603050405020304" pitchFamily="18" charset="0"/>
              </a:rPr>
              <a:t> </a:t>
            </a:r>
            <a:r>
              <a:rPr lang="en-GB" sz="2200" dirty="0" err="1">
                <a:solidFill>
                  <a:srgbClr val="141414"/>
                </a:solidFill>
                <a:effectLst/>
                <a:latin typeface="+mj-lt"/>
                <a:ea typeface="Calibri" panose="020F0502020204030204" pitchFamily="34" charset="0"/>
                <a:cs typeface="Times New Roman" panose="02020603050405020304" pitchFamily="18" charset="0"/>
              </a:rPr>
              <a:t>pryderon</a:t>
            </a:r>
            <a:endParaRPr lang="en-GB" sz="2200" dirty="0">
              <a:solidFill>
                <a:srgbClr val="141414"/>
              </a:solidFill>
              <a:effectLst/>
              <a:latin typeface="+mj-lt"/>
              <a:ea typeface="Calibri" panose="020F0502020204030204" pitchFamily="34" charset="0"/>
              <a:cs typeface="Times New Roman" panose="02020603050405020304" pitchFamily="18" charset="0"/>
            </a:endParaRPr>
          </a:p>
          <a:p>
            <a:pPr marL="342900" indent="-342900" algn="l" fontAlgn="base">
              <a:buFont typeface="Wingdings" panose="05000000000000000000" pitchFamily="2" charset="2"/>
              <a:buChar char="Ø"/>
            </a:pPr>
            <a:endParaRPr lang="en-GB" sz="2200" dirty="0">
              <a:solidFill>
                <a:srgbClr val="141414"/>
              </a:solidFill>
              <a:effectLst/>
              <a:latin typeface="+mj-lt"/>
              <a:ea typeface="Calibri" panose="020F0502020204030204" pitchFamily="34" charset="0"/>
              <a:cs typeface="Times New Roman" panose="02020603050405020304" pitchFamily="18" charset="0"/>
            </a:endParaRPr>
          </a:p>
          <a:p>
            <a:pPr marL="342900" indent="-342900" algn="l" fontAlgn="base">
              <a:buFont typeface="Wingdings" panose="05000000000000000000" pitchFamily="2" charset="2"/>
              <a:buChar char="Ø"/>
            </a:pPr>
            <a:r>
              <a:rPr lang="en-GB" sz="2200" dirty="0" err="1">
                <a:solidFill>
                  <a:srgbClr val="141414"/>
                </a:solidFill>
                <a:latin typeface="+mj-lt"/>
                <a:ea typeface="Calibri" panose="020F0502020204030204" pitchFamily="34" charset="0"/>
                <a:cs typeface="Times New Roman" panose="02020603050405020304" pitchFamily="18" charset="0"/>
              </a:rPr>
              <a:t>Xxxx</a:t>
            </a:r>
            <a:r>
              <a:rPr lang="en-GB" sz="2200" dirty="0">
                <a:solidFill>
                  <a:srgbClr val="141414"/>
                </a:solidFill>
                <a:latin typeface="+mj-lt"/>
                <a:ea typeface="Calibri" panose="020F0502020204030204" pitchFamily="34" charset="0"/>
                <a:cs typeface="Times New Roman" panose="02020603050405020304" pitchFamily="18" charset="0"/>
              </a:rPr>
              <a:t> - </a:t>
            </a:r>
            <a:r>
              <a:rPr lang="en-GB" sz="2200" dirty="0" err="1">
                <a:solidFill>
                  <a:srgbClr val="141414"/>
                </a:solidFill>
                <a:latin typeface="+mj-lt"/>
                <a:ea typeface="Calibri" panose="020F0502020204030204" pitchFamily="34" charset="0"/>
                <a:cs typeface="Times New Roman" panose="02020603050405020304" pitchFamily="18" charset="0"/>
              </a:rPr>
              <a:t>Amlygodd</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adolygiad</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annibynnol</a:t>
            </a:r>
            <a:r>
              <a:rPr lang="en-GB" sz="2200" dirty="0">
                <a:solidFill>
                  <a:srgbClr val="141414"/>
                </a:solidFill>
                <a:latin typeface="+mj-lt"/>
                <a:ea typeface="Calibri" panose="020F0502020204030204" pitchFamily="34" charset="0"/>
                <a:cs typeface="Times New Roman" panose="02020603050405020304" pitchFamily="18" charset="0"/>
              </a:rPr>
              <a:t> Coleg </a:t>
            </a:r>
            <a:r>
              <a:rPr lang="en-GB" sz="2200" dirty="0" err="1">
                <a:solidFill>
                  <a:srgbClr val="141414"/>
                </a:solidFill>
                <a:latin typeface="+mj-lt"/>
                <a:ea typeface="Calibri" panose="020F0502020204030204" pitchFamily="34" charset="0"/>
                <a:cs typeface="Times New Roman" panose="02020603050405020304" pitchFamily="18" charset="0"/>
              </a:rPr>
              <a:t>Brenhinol</a:t>
            </a:r>
            <a:r>
              <a:rPr lang="en-GB" sz="2200" dirty="0">
                <a:solidFill>
                  <a:srgbClr val="141414"/>
                </a:solidFill>
                <a:latin typeface="+mj-lt"/>
                <a:ea typeface="Calibri" panose="020F0502020204030204" pitchFamily="34" charset="0"/>
                <a:cs typeface="Times New Roman" panose="02020603050405020304" pitchFamily="18" charset="0"/>
              </a:rPr>
              <a:t> y </a:t>
            </a:r>
            <a:r>
              <a:rPr lang="en-GB" sz="2200" dirty="0" err="1">
                <a:solidFill>
                  <a:srgbClr val="141414"/>
                </a:solidFill>
                <a:latin typeface="+mj-lt"/>
                <a:ea typeface="Calibri" panose="020F0502020204030204" pitchFamily="34" charset="0"/>
                <a:cs typeface="Times New Roman" panose="02020603050405020304" pitchFamily="18" charset="0"/>
              </a:rPr>
              <a:t>Llawfeddygon</a:t>
            </a:r>
            <a:r>
              <a:rPr lang="en-GB" sz="2200" dirty="0">
                <a:solidFill>
                  <a:srgbClr val="141414"/>
                </a:solidFill>
                <a:latin typeface="+mj-lt"/>
                <a:ea typeface="Calibri" panose="020F0502020204030204" pitchFamily="34" charset="0"/>
                <a:cs typeface="Times New Roman" panose="02020603050405020304" pitchFamily="18" charset="0"/>
              </a:rPr>
              <a:t> 9 </a:t>
            </a:r>
            <a:r>
              <a:rPr lang="en-GB" sz="2200" dirty="0" err="1">
                <a:solidFill>
                  <a:srgbClr val="141414"/>
                </a:solidFill>
                <a:latin typeface="+mj-lt"/>
                <a:ea typeface="Calibri" panose="020F0502020204030204" pitchFamily="34" charset="0"/>
                <a:cs typeface="Times New Roman" panose="02020603050405020304" pitchFamily="18" charset="0"/>
              </a:rPr>
              <a:t>argymhelliad</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brys</a:t>
            </a:r>
            <a:r>
              <a:rPr lang="en-GB" sz="2200" dirty="0">
                <a:solidFill>
                  <a:srgbClr val="141414"/>
                </a:solidFill>
                <a:latin typeface="+mj-lt"/>
                <a:ea typeface="Calibri" panose="020F0502020204030204" pitchFamily="34" charset="0"/>
                <a:cs typeface="Times New Roman" panose="02020603050405020304" pitchFamily="18" charset="0"/>
              </a:rPr>
              <a:t> i </a:t>
            </a:r>
            <a:r>
              <a:rPr lang="en-GB" sz="2200" dirty="0" err="1">
                <a:solidFill>
                  <a:srgbClr val="141414"/>
                </a:solidFill>
                <a:latin typeface="+mj-lt"/>
                <a:ea typeface="Calibri" panose="020F0502020204030204" pitchFamily="34" charset="0"/>
                <a:cs typeface="Times New Roman" panose="02020603050405020304" pitchFamily="18" charset="0"/>
              </a:rPr>
              <a:t>fynd</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i’r</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afael</a:t>
            </a:r>
            <a:r>
              <a:rPr lang="en-GB" sz="2200" dirty="0">
                <a:solidFill>
                  <a:srgbClr val="141414"/>
                </a:solidFill>
                <a:latin typeface="+mj-lt"/>
                <a:ea typeface="Calibri" panose="020F0502020204030204" pitchFamily="34" charset="0"/>
                <a:cs typeface="Times New Roman" panose="02020603050405020304" pitchFamily="18" charset="0"/>
              </a:rPr>
              <a:t> â </a:t>
            </a:r>
            <a:r>
              <a:rPr lang="en-GB" sz="2200" dirty="0" err="1">
                <a:solidFill>
                  <a:srgbClr val="141414"/>
                </a:solidFill>
                <a:latin typeface="+mj-lt"/>
                <a:ea typeface="Calibri" panose="020F0502020204030204" pitchFamily="34" charset="0"/>
                <a:cs typeface="Times New Roman" panose="02020603050405020304" pitchFamily="18" charset="0"/>
              </a:rPr>
              <a:t>risgiau</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diogelwch</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cleifion</a:t>
            </a:r>
            <a:endParaRPr lang="en-GB" sz="2200" dirty="0">
              <a:solidFill>
                <a:srgbClr val="141414"/>
              </a:solidFill>
              <a:latin typeface="+mj-lt"/>
              <a:ea typeface="Calibri" panose="020F0502020204030204" pitchFamily="34" charset="0"/>
              <a:cs typeface="Times New Roman" panose="02020603050405020304" pitchFamily="18" charset="0"/>
            </a:endParaRPr>
          </a:p>
          <a:p>
            <a:pPr marL="342900" indent="-342900" algn="l" fontAlgn="base">
              <a:buFont typeface="Wingdings" panose="05000000000000000000" pitchFamily="2" charset="2"/>
              <a:buChar char="Ø"/>
            </a:pPr>
            <a:endParaRPr lang="en-GB" sz="2200" dirty="0">
              <a:solidFill>
                <a:srgbClr val="141414"/>
              </a:solidFill>
              <a:effectLst/>
              <a:latin typeface="+mj-lt"/>
              <a:ea typeface="Calibri" panose="020F0502020204030204" pitchFamily="34" charset="0"/>
              <a:cs typeface="Times New Roman" panose="02020603050405020304" pitchFamily="18" charset="0"/>
            </a:endParaRPr>
          </a:p>
          <a:p>
            <a:pPr marL="342900" indent="-342900" algn="l" fontAlgn="base">
              <a:buFont typeface="Wingdings" panose="05000000000000000000" pitchFamily="2" charset="2"/>
              <a:buChar char="Ø"/>
            </a:pPr>
            <a:r>
              <a:rPr lang="en-GB" sz="2200" dirty="0">
                <a:solidFill>
                  <a:srgbClr val="141414"/>
                </a:solidFill>
                <a:latin typeface="+mj-lt"/>
                <a:ea typeface="Calibri" panose="020F0502020204030204" pitchFamily="34" charset="0"/>
                <a:cs typeface="Times New Roman" panose="02020603050405020304" pitchFamily="18" charset="0"/>
              </a:rPr>
              <a:t>2022 – Mae </a:t>
            </a:r>
            <a:r>
              <a:rPr lang="en-GB" sz="2200" dirty="0" err="1">
                <a:solidFill>
                  <a:srgbClr val="141414"/>
                </a:solidFill>
                <a:latin typeface="+mj-lt"/>
                <a:ea typeface="Calibri" panose="020F0502020204030204" pitchFamily="34" charset="0"/>
                <a:cs typeface="Times New Roman" panose="02020603050405020304" pitchFamily="18" charset="0"/>
              </a:rPr>
              <a:t>pryderon</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yn</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parhau</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yn</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dilyn</a:t>
            </a:r>
            <a:r>
              <a:rPr lang="en-GB" sz="2200" dirty="0">
                <a:solidFill>
                  <a:srgbClr val="141414"/>
                </a:solidFill>
                <a:latin typeface="+mj-lt"/>
                <a:ea typeface="Calibri" panose="020F0502020204030204" pitchFamily="34" charset="0"/>
                <a:cs typeface="Times New Roman" panose="02020603050405020304" pitchFamily="18" charset="0"/>
              </a:rPr>
              <a:t> 2 ‘</a:t>
            </a:r>
            <a:r>
              <a:rPr lang="en-GB" sz="2200" dirty="0" err="1">
                <a:solidFill>
                  <a:srgbClr val="141414"/>
                </a:solidFill>
                <a:latin typeface="+mj-lt"/>
                <a:ea typeface="Calibri" panose="020F0502020204030204" pitchFamily="34" charset="0"/>
                <a:cs typeface="Times New Roman" panose="02020603050405020304" pitchFamily="18" charset="0"/>
              </a:rPr>
              <a:t>ddigwyddiad</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byth</a:t>
            </a:r>
            <a:r>
              <a:rPr lang="en-GB" sz="2200" dirty="0">
                <a:solidFill>
                  <a:srgbClr val="141414"/>
                </a:solidFill>
                <a:latin typeface="+mj-lt"/>
                <a:ea typeface="Calibri" panose="020F0502020204030204" pitchFamily="34" charset="0"/>
                <a:cs typeface="Times New Roman" panose="02020603050405020304" pitchFamily="18" charset="0"/>
              </a:rPr>
              <a:t>’</a:t>
            </a:r>
          </a:p>
          <a:p>
            <a:pPr marL="342900" indent="-342900" algn="l" fontAlgn="base">
              <a:buFont typeface="Wingdings" panose="05000000000000000000" pitchFamily="2" charset="2"/>
              <a:buChar char="Ø"/>
            </a:pPr>
            <a:endParaRPr lang="en-GB" sz="2200" dirty="0">
              <a:solidFill>
                <a:srgbClr val="141414"/>
              </a:solidFill>
              <a:effectLst/>
              <a:latin typeface="+mj-lt"/>
              <a:ea typeface="Calibri" panose="020F0502020204030204" pitchFamily="34" charset="0"/>
              <a:cs typeface="Times New Roman" panose="02020603050405020304" pitchFamily="18" charset="0"/>
            </a:endParaRPr>
          </a:p>
          <a:p>
            <a:pPr marL="342900" indent="-342900" algn="l" fontAlgn="base">
              <a:buFont typeface="Wingdings" panose="05000000000000000000" pitchFamily="2" charset="2"/>
              <a:buChar char="Ø"/>
            </a:pPr>
            <a:r>
              <a:rPr lang="en-GB" sz="2200" dirty="0">
                <a:solidFill>
                  <a:srgbClr val="141414"/>
                </a:solidFill>
                <a:latin typeface="+mj-lt"/>
                <a:ea typeface="Calibri" panose="020F0502020204030204" pitchFamily="34" charset="0"/>
                <a:cs typeface="Times New Roman" panose="02020603050405020304" pitchFamily="18" charset="0"/>
              </a:rPr>
              <a:t>2023 – Mae </a:t>
            </a:r>
            <a:r>
              <a:rPr lang="en-GB" sz="2200" dirty="0" err="1">
                <a:solidFill>
                  <a:srgbClr val="141414"/>
                </a:solidFill>
                <a:latin typeface="+mj-lt"/>
                <a:ea typeface="Calibri" panose="020F0502020204030204" pitchFamily="34" charset="0"/>
                <a:cs typeface="Times New Roman" panose="02020603050405020304" pitchFamily="18" charset="0"/>
              </a:rPr>
              <a:t>adroddiadau</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Arolygiaeth</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Gofal</a:t>
            </a:r>
            <a:r>
              <a:rPr lang="en-GB" sz="2200" dirty="0">
                <a:solidFill>
                  <a:srgbClr val="141414"/>
                </a:solidFill>
                <a:latin typeface="+mj-lt"/>
                <a:ea typeface="Calibri" panose="020F0502020204030204" pitchFamily="34" charset="0"/>
                <a:cs typeface="Times New Roman" panose="02020603050405020304" pitchFamily="18" charset="0"/>
              </a:rPr>
              <a:t> Iechyd Cymru </a:t>
            </a:r>
            <a:r>
              <a:rPr lang="en-GB" sz="2200" dirty="0" err="1">
                <a:solidFill>
                  <a:srgbClr val="141414"/>
                </a:solidFill>
                <a:latin typeface="+mj-lt"/>
                <a:ea typeface="Calibri" panose="020F0502020204030204" pitchFamily="34" charset="0"/>
                <a:cs typeface="Times New Roman" panose="02020603050405020304" pitchFamily="18" charset="0"/>
              </a:rPr>
              <a:t>yn</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dangos</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gwelliant</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ond</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mae</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gwaith</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i'w</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wneud</a:t>
            </a:r>
            <a:r>
              <a:rPr lang="en-GB" sz="2200" dirty="0">
                <a:solidFill>
                  <a:srgbClr val="141414"/>
                </a:solidFill>
                <a:latin typeface="+mj-lt"/>
                <a:ea typeface="Calibri" panose="020F0502020204030204" pitchFamily="34" charset="0"/>
                <a:cs typeface="Times New Roman" panose="02020603050405020304" pitchFamily="18" charset="0"/>
              </a:rPr>
              <a:t> o </a:t>
            </a:r>
            <a:r>
              <a:rPr lang="en-GB" sz="2200" dirty="0" err="1">
                <a:solidFill>
                  <a:srgbClr val="141414"/>
                </a:solidFill>
                <a:latin typeface="+mj-lt"/>
                <a:ea typeface="Calibri" panose="020F0502020204030204" pitchFamily="34" charset="0"/>
                <a:cs typeface="Times New Roman" panose="02020603050405020304" pitchFamily="18" charset="0"/>
              </a:rPr>
              <a:t>hyd</a:t>
            </a:r>
            <a:endParaRPr lang="en-GB" sz="2200" dirty="0">
              <a:solidFill>
                <a:srgbClr val="141414"/>
              </a:solidFill>
              <a:latin typeface="+mj-lt"/>
              <a:ea typeface="Calibri" panose="020F0502020204030204" pitchFamily="34" charset="0"/>
              <a:cs typeface="Times New Roman" panose="02020603050405020304" pitchFamily="18" charset="0"/>
            </a:endParaRPr>
          </a:p>
          <a:p>
            <a:pPr marL="342900" indent="-342900" algn="l" fontAlgn="base">
              <a:buFont typeface="Wingdings" panose="05000000000000000000" pitchFamily="2" charset="2"/>
              <a:buChar char="Ø"/>
            </a:pPr>
            <a:endParaRPr lang="en-GB" sz="2200" dirty="0">
              <a:solidFill>
                <a:srgbClr val="141414"/>
              </a:solidFill>
              <a:effectLst/>
              <a:latin typeface="+mj-lt"/>
              <a:ea typeface="Calibri" panose="020F0502020204030204" pitchFamily="34" charset="0"/>
              <a:cs typeface="Times New Roman" panose="02020603050405020304" pitchFamily="18" charset="0"/>
            </a:endParaRPr>
          </a:p>
          <a:p>
            <a:pPr marL="342900" indent="-342900" algn="l" fontAlgn="base">
              <a:buFont typeface="Wingdings" panose="05000000000000000000" pitchFamily="2" charset="2"/>
              <a:buChar char="Ø"/>
            </a:pPr>
            <a:r>
              <a:rPr lang="en-GB" sz="2200" dirty="0">
                <a:solidFill>
                  <a:srgbClr val="141414"/>
                </a:solidFill>
                <a:latin typeface="+mj-lt"/>
                <a:ea typeface="Calibri" panose="020F0502020204030204" pitchFamily="34" charset="0"/>
                <a:cs typeface="Times New Roman" panose="02020603050405020304" pitchFamily="18" charset="0"/>
              </a:rPr>
              <a:t>2023 – </a:t>
            </a:r>
            <a:r>
              <a:rPr lang="en-GB" sz="2200" dirty="0" err="1">
                <a:solidFill>
                  <a:srgbClr val="141414"/>
                </a:solidFill>
                <a:latin typeface="+mj-lt"/>
                <a:ea typeface="Calibri" panose="020F0502020204030204" pitchFamily="34" charset="0"/>
                <a:cs typeface="Times New Roman" panose="02020603050405020304" pitchFamily="18" charset="0"/>
              </a:rPr>
              <a:t>Cefnogi</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pobl</a:t>
            </a:r>
            <a:r>
              <a:rPr lang="en-GB" sz="2200" dirty="0">
                <a:solidFill>
                  <a:srgbClr val="141414"/>
                </a:solidFill>
                <a:latin typeface="+mj-lt"/>
                <a:ea typeface="Calibri" panose="020F0502020204030204" pitchFamily="34" charset="0"/>
                <a:cs typeface="Times New Roman" panose="02020603050405020304" pitchFamily="18" charset="0"/>
              </a:rPr>
              <a:t> a </a:t>
            </a:r>
            <a:r>
              <a:rPr lang="en-GB" sz="2200" dirty="0" err="1">
                <a:solidFill>
                  <a:srgbClr val="141414"/>
                </a:solidFill>
                <a:latin typeface="+mj-lt"/>
                <a:ea typeface="Calibri" panose="020F0502020204030204" pitchFamily="34" charset="0"/>
                <a:cs typeface="Times New Roman" panose="02020603050405020304" pitchFamily="18" charset="0"/>
              </a:rPr>
              <a:t>nodwyd</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drwy</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adolygiad</a:t>
            </a:r>
            <a:r>
              <a:rPr lang="en-GB" sz="2200" dirty="0">
                <a:solidFill>
                  <a:srgbClr val="141414"/>
                </a:solidFill>
                <a:latin typeface="+mj-lt"/>
                <a:ea typeface="Calibri" panose="020F0502020204030204" pitchFamily="34" charset="0"/>
                <a:cs typeface="Times New Roman" panose="02020603050405020304" pitchFamily="18" charset="0"/>
              </a:rPr>
              <a:t> </a:t>
            </a:r>
            <a:r>
              <a:rPr lang="en-GB" sz="2200" dirty="0" err="1">
                <a:solidFill>
                  <a:srgbClr val="141414"/>
                </a:solidFill>
                <a:latin typeface="+mj-lt"/>
                <a:ea typeface="Calibri" panose="020F0502020204030204" pitchFamily="34" charset="0"/>
                <a:cs typeface="Times New Roman" panose="02020603050405020304" pitchFamily="18" charset="0"/>
              </a:rPr>
              <a:t>CBLl</a:t>
            </a:r>
            <a:endParaRPr lang="en-GB" sz="20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6764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5"/>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152" name="Google Shape;152;p5"/>
          <p:cNvSpPr txBox="1"/>
          <p:nvPr/>
        </p:nvSpPr>
        <p:spPr>
          <a:xfrm>
            <a:off x="1253353" y="1211484"/>
            <a:ext cx="848780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dirty="0" err="1">
                <a:solidFill>
                  <a:srgbClr val="D04227"/>
                </a:solidFill>
              </a:rPr>
              <a:t>Staffio</a:t>
            </a:r>
            <a:r>
              <a:rPr lang="en-GB" sz="4400" b="1" dirty="0">
                <a:solidFill>
                  <a:srgbClr val="D04227"/>
                </a:solidFill>
              </a:rPr>
              <a:t> a </a:t>
            </a:r>
            <a:r>
              <a:rPr lang="en-GB" sz="4400" b="1" dirty="0" err="1">
                <a:solidFill>
                  <a:srgbClr val="D04227"/>
                </a:solidFill>
              </a:rPr>
              <a:t>recriwtio</a:t>
            </a:r>
            <a:endParaRPr sz="4400" dirty="0"/>
          </a:p>
        </p:txBody>
      </p:sp>
      <p:sp>
        <p:nvSpPr>
          <p:cNvPr id="154" name="Google Shape;154;p5"/>
          <p:cNvSpPr txBox="1"/>
          <p:nvPr/>
        </p:nvSpPr>
        <p:spPr>
          <a:xfrm>
            <a:off x="1253353" y="1365378"/>
            <a:ext cx="10767411" cy="3631723"/>
          </a:xfrm>
          <a:prstGeom prst="rect">
            <a:avLst/>
          </a:prstGeom>
          <a:noFill/>
          <a:ln>
            <a:noFill/>
          </a:ln>
        </p:spPr>
        <p:txBody>
          <a:bodyPr spcFirstLastPara="1" wrap="square" lIns="91425" tIns="45700" rIns="91425" bIns="45700" anchor="t" anchorCtr="0">
            <a:spAutoFit/>
          </a:bodyPr>
          <a:lstStyle/>
          <a:p>
            <a:pPr>
              <a:lnSpc>
                <a:spcPct val="115000"/>
              </a:lnSpc>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endParaRPr lang="en-GB" sz="28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4400" dirty="0">
                <a:effectLst/>
                <a:latin typeface="Arial" panose="020B0604020202020204" pitchFamily="34" charset="0"/>
                <a:ea typeface="Calibri" panose="020F0502020204030204" pitchFamily="34" charset="0"/>
                <a:cs typeface="Times New Roman" panose="02020603050405020304" pitchFamily="18" charset="0"/>
              </a:rPr>
              <a:t>Mae </a:t>
            </a:r>
            <a:r>
              <a:rPr lang="en-GB" sz="4400" dirty="0" err="1">
                <a:effectLst/>
                <a:latin typeface="Arial" panose="020B0604020202020204" pitchFamily="34" charset="0"/>
                <a:ea typeface="Calibri" panose="020F0502020204030204" pitchFamily="34" charset="0"/>
                <a:cs typeface="Times New Roman" panose="02020603050405020304" pitchFamily="18" charset="0"/>
              </a:rPr>
              <a:t>recriwtio</a:t>
            </a:r>
            <a:r>
              <a:rPr lang="en-GB" sz="4400" dirty="0">
                <a:effectLst/>
                <a:latin typeface="Arial" panose="020B0604020202020204" pitchFamily="34" charset="0"/>
                <a:ea typeface="Calibri" panose="020F0502020204030204" pitchFamily="34" charset="0"/>
                <a:cs typeface="Times New Roman" panose="02020603050405020304" pitchFamily="18" charset="0"/>
              </a:rPr>
              <a:t> a </a:t>
            </a:r>
            <a:r>
              <a:rPr lang="en-GB" sz="4400" dirty="0" err="1">
                <a:effectLst/>
                <a:latin typeface="Arial" panose="020B0604020202020204" pitchFamily="34" charset="0"/>
                <a:ea typeface="Calibri" panose="020F0502020204030204" pitchFamily="34" charset="0"/>
                <a:cs typeface="Times New Roman" panose="02020603050405020304" pitchFamily="18" charset="0"/>
              </a:rPr>
              <a:t>chadw</a:t>
            </a:r>
            <a:r>
              <a:rPr lang="en-GB" sz="4400" dirty="0">
                <a:effectLst/>
                <a:latin typeface="Arial" panose="020B0604020202020204" pitchFamily="34" charset="0"/>
                <a:ea typeface="Calibri" panose="020F0502020204030204" pitchFamily="34" charset="0"/>
                <a:cs typeface="Times New Roman" panose="02020603050405020304" pitchFamily="18" charset="0"/>
              </a:rPr>
              <a:t> </a:t>
            </a:r>
            <a:r>
              <a:rPr lang="en-GB" sz="4400" dirty="0" err="1">
                <a:effectLst/>
                <a:latin typeface="Arial" panose="020B0604020202020204" pitchFamily="34" charset="0"/>
                <a:ea typeface="Calibri" panose="020F0502020204030204" pitchFamily="34" charset="0"/>
                <a:cs typeface="Times New Roman" panose="02020603050405020304" pitchFamily="18" charset="0"/>
              </a:rPr>
              <a:t>clinigwyr</a:t>
            </a:r>
            <a:r>
              <a:rPr lang="en-GB" sz="4400" dirty="0">
                <a:effectLst/>
                <a:latin typeface="Arial" panose="020B0604020202020204" pitchFamily="34" charset="0"/>
                <a:ea typeface="Calibri" panose="020F0502020204030204" pitchFamily="34" charset="0"/>
                <a:cs typeface="Times New Roman" panose="02020603050405020304" pitchFamily="18" charset="0"/>
              </a:rPr>
              <a:t> </a:t>
            </a:r>
            <a:r>
              <a:rPr lang="en-GB" sz="4400" dirty="0" err="1">
                <a:effectLst/>
                <a:latin typeface="Arial" panose="020B0604020202020204" pitchFamily="34" charset="0"/>
                <a:ea typeface="Calibri" panose="020F0502020204030204" pitchFamily="34" charset="0"/>
                <a:cs typeface="Times New Roman" panose="02020603050405020304" pitchFamily="18" charset="0"/>
              </a:rPr>
              <a:t>yn</a:t>
            </a:r>
            <a:r>
              <a:rPr lang="en-GB" sz="4400" dirty="0">
                <a:effectLst/>
                <a:latin typeface="Arial" panose="020B0604020202020204" pitchFamily="34" charset="0"/>
                <a:ea typeface="Calibri" panose="020F0502020204030204" pitchFamily="34" charset="0"/>
                <a:cs typeface="Times New Roman" panose="02020603050405020304" pitchFamily="18" charset="0"/>
              </a:rPr>
              <a:t> </a:t>
            </a:r>
            <a:r>
              <a:rPr lang="en-GB" sz="4400" dirty="0" err="1">
                <a:effectLst/>
                <a:latin typeface="Arial" panose="020B0604020202020204" pitchFamily="34" charset="0"/>
                <a:ea typeface="Calibri" panose="020F0502020204030204" pitchFamily="34" charset="0"/>
                <a:cs typeface="Times New Roman" panose="02020603050405020304" pitchFamily="18" charset="0"/>
              </a:rPr>
              <a:t>parhau</a:t>
            </a:r>
            <a:r>
              <a:rPr lang="en-GB" sz="4400" dirty="0">
                <a:effectLst/>
                <a:latin typeface="Arial" panose="020B0604020202020204" pitchFamily="34" charset="0"/>
                <a:ea typeface="Calibri" panose="020F0502020204030204" pitchFamily="34" charset="0"/>
                <a:cs typeface="Times New Roman" panose="02020603050405020304" pitchFamily="18" charset="0"/>
              </a:rPr>
              <a:t> i </a:t>
            </a:r>
            <a:r>
              <a:rPr lang="en-GB" sz="4400" dirty="0" err="1">
                <a:effectLst/>
                <a:latin typeface="Arial" panose="020B0604020202020204" pitchFamily="34" charset="0"/>
                <a:ea typeface="Calibri" panose="020F0502020204030204" pitchFamily="34" charset="0"/>
                <a:cs typeface="Times New Roman" panose="02020603050405020304" pitchFamily="18" charset="0"/>
              </a:rPr>
              <a:t>fod</a:t>
            </a:r>
            <a:r>
              <a:rPr lang="en-GB" sz="4400" dirty="0">
                <a:effectLst/>
                <a:latin typeface="Arial" panose="020B0604020202020204" pitchFamily="34" charset="0"/>
                <a:ea typeface="Calibri" panose="020F0502020204030204" pitchFamily="34" charset="0"/>
                <a:cs typeface="Times New Roman" panose="02020603050405020304" pitchFamily="18" charset="0"/>
              </a:rPr>
              <a:t> </a:t>
            </a:r>
            <a:r>
              <a:rPr lang="en-GB" sz="4400" dirty="0" err="1">
                <a:effectLst/>
                <a:latin typeface="Arial" panose="020B0604020202020204" pitchFamily="34" charset="0"/>
                <a:ea typeface="Calibri" panose="020F0502020204030204" pitchFamily="34" charset="0"/>
                <a:cs typeface="Times New Roman" panose="02020603050405020304" pitchFamily="18" charset="0"/>
              </a:rPr>
              <a:t>yn</a:t>
            </a:r>
            <a:r>
              <a:rPr lang="en-GB" sz="4400" dirty="0">
                <a:effectLst/>
                <a:latin typeface="Arial" panose="020B0604020202020204" pitchFamily="34" charset="0"/>
                <a:ea typeface="Calibri" panose="020F0502020204030204" pitchFamily="34" charset="0"/>
                <a:cs typeface="Times New Roman" panose="02020603050405020304" pitchFamily="18" charset="0"/>
              </a:rPr>
              <a:t> </a:t>
            </a:r>
            <a:r>
              <a:rPr lang="en-GB" sz="4400" dirty="0" err="1">
                <a:effectLst/>
                <a:latin typeface="Arial" panose="020B0604020202020204" pitchFamily="34" charset="0"/>
                <a:ea typeface="Calibri" panose="020F0502020204030204" pitchFamily="34" charset="0"/>
                <a:cs typeface="Times New Roman" panose="02020603050405020304" pitchFamily="18" charset="0"/>
              </a:rPr>
              <a:t>faes</a:t>
            </a:r>
            <a:r>
              <a:rPr lang="en-GB" sz="4400" dirty="0">
                <a:effectLst/>
                <a:latin typeface="Arial" panose="020B0604020202020204" pitchFamily="34" charset="0"/>
                <a:ea typeface="Calibri" panose="020F0502020204030204" pitchFamily="34" charset="0"/>
                <a:cs typeface="Times New Roman" panose="02020603050405020304" pitchFamily="18" charset="0"/>
              </a:rPr>
              <a:t> </a:t>
            </a:r>
            <a:r>
              <a:rPr lang="en-GB" sz="4400" dirty="0" err="1">
                <a:effectLst/>
                <a:latin typeface="Arial" panose="020B0604020202020204" pitchFamily="34" charset="0"/>
                <a:ea typeface="Calibri" panose="020F0502020204030204" pitchFamily="34" charset="0"/>
                <a:cs typeface="Times New Roman" panose="02020603050405020304" pitchFamily="18" charset="0"/>
              </a:rPr>
              <a:t>risg</a:t>
            </a:r>
            <a:r>
              <a:rPr lang="en-GB" sz="4400" dirty="0">
                <a:effectLst/>
                <a:latin typeface="Arial" panose="020B0604020202020204" pitchFamily="34" charset="0"/>
                <a:ea typeface="Calibri" panose="020F0502020204030204" pitchFamily="34" charset="0"/>
                <a:cs typeface="Times New Roman" panose="02020603050405020304" pitchFamily="18" charset="0"/>
              </a:rPr>
              <a:t> </a:t>
            </a:r>
            <a:r>
              <a:rPr lang="en-GB" sz="4400" dirty="0" err="1">
                <a:effectLst/>
                <a:latin typeface="Arial" panose="020B0604020202020204" pitchFamily="34" charset="0"/>
                <a:ea typeface="Calibri" panose="020F0502020204030204" pitchFamily="34" charset="0"/>
                <a:cs typeface="Times New Roman" panose="02020603050405020304" pitchFamily="18" charset="0"/>
              </a:rPr>
              <a:t>allweddol</a:t>
            </a:r>
            <a:r>
              <a:rPr lang="en-GB" sz="4400" dirty="0">
                <a:effectLst/>
                <a:latin typeface="Arial" panose="020B0604020202020204" pitchFamily="34" charset="0"/>
                <a:ea typeface="Calibri" panose="020F0502020204030204" pitchFamily="34" charset="0"/>
                <a:cs typeface="Times New Roman" panose="02020603050405020304" pitchFamily="18" charset="0"/>
              </a:rPr>
              <a:t>.</a:t>
            </a:r>
            <a:endParaRPr lang="en-GB" sz="28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2800" dirty="0">
                <a:effectLst/>
                <a:latin typeface="Arial" panose="020B060402020202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22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SemiBold"/>
              <a:ea typeface="Open Sans SemiBold"/>
              <a:cs typeface="Open Sans SemiBold"/>
              <a:sym typeface="Open Sans SemiBold"/>
            </a:endParaRPr>
          </a:p>
        </p:txBody>
      </p:sp>
      <p:sp>
        <p:nvSpPr>
          <p:cNvPr id="218" name="Google Shape;218;p10"/>
          <p:cNvSpPr txBox="1"/>
          <p:nvPr/>
        </p:nvSpPr>
        <p:spPr>
          <a:xfrm>
            <a:off x="1397285" y="231780"/>
            <a:ext cx="60945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4227"/>
              </a:buClr>
              <a:buSzPts val="2400"/>
              <a:buFont typeface="Arial"/>
              <a:buNone/>
            </a:pPr>
            <a:r>
              <a:rPr lang="en-GB" sz="4400" b="1" i="0" u="none" strike="noStrike" cap="none" dirty="0" err="1">
                <a:solidFill>
                  <a:srgbClr val="D04227"/>
                </a:solidFill>
                <a:latin typeface="Arial"/>
                <a:ea typeface="Arial"/>
                <a:cs typeface="Arial"/>
                <a:sym typeface="Arial"/>
              </a:rPr>
              <a:t>Blaenoriaethau</a:t>
            </a:r>
            <a:endParaRPr lang="en-GB" sz="4400" b="1" i="0" u="none" strike="noStrike" cap="none" dirty="0">
              <a:solidFill>
                <a:srgbClr val="D04227"/>
              </a:solidFill>
              <a:latin typeface="Arial"/>
              <a:ea typeface="Arial"/>
              <a:cs typeface="Arial"/>
              <a:sym typeface="Arial"/>
            </a:endParaRPr>
          </a:p>
        </p:txBody>
      </p:sp>
      <p:sp>
        <p:nvSpPr>
          <p:cNvPr id="3" name="TextBox 2">
            <a:extLst>
              <a:ext uri="{FF2B5EF4-FFF2-40B4-BE49-F238E27FC236}">
                <a16:creationId xmlns:a16="http://schemas.microsoft.com/office/drawing/2014/main" id="{46582584-C0EC-F5AC-3D11-E457361914D1}"/>
              </a:ext>
            </a:extLst>
          </p:cNvPr>
          <p:cNvSpPr txBox="1"/>
          <p:nvPr/>
        </p:nvSpPr>
        <p:spPr>
          <a:xfrm>
            <a:off x="1397285" y="1301685"/>
            <a:ext cx="10233061" cy="5632311"/>
          </a:xfrm>
          <a:prstGeom prst="rect">
            <a:avLst/>
          </a:prstGeom>
          <a:noFill/>
        </p:spPr>
        <p:txBody>
          <a:bodyPr wrap="square">
            <a:spAutoFit/>
          </a:bodyPr>
          <a:lstStyle/>
          <a:p>
            <a:r>
              <a:rPr lang="en-GB" sz="2000" dirty="0" err="1">
                <a:effectLst/>
                <a:latin typeface="Arial" panose="020B0604020202020204" pitchFamily="34" charset="0"/>
                <a:ea typeface="Calibri" panose="020F0502020204030204" pitchFamily="34" charset="0"/>
                <a:cs typeface="Times New Roman" panose="02020603050405020304" pitchFamily="18" charset="0"/>
              </a:rPr>
              <a:t>Cyn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ei</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ddiddymu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ddaru</a:t>
            </a:r>
            <a:r>
              <a:rPr lang="en-GB" sz="2000" dirty="0">
                <a:effectLst/>
                <a:latin typeface="Arial" panose="020B0604020202020204" pitchFamily="34" charset="0"/>
                <a:ea typeface="Calibri" panose="020F0502020204030204" pitchFamily="34" charset="0"/>
                <a:cs typeface="Times New Roman" panose="02020603050405020304" pitchFamily="18" charset="0"/>
              </a:rPr>
              <a:t> i CICGC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ymgysylltu</a:t>
            </a:r>
            <a:r>
              <a:rPr lang="en-GB" sz="2000" dirty="0">
                <a:effectLst/>
                <a:latin typeface="Arial" panose="020B0604020202020204" pitchFamily="34" charset="0"/>
                <a:ea typeface="Calibri" panose="020F0502020204030204" pitchFamily="34" charset="0"/>
                <a:cs typeface="Times New Roman" panose="02020603050405020304" pitchFamily="18" charset="0"/>
              </a:rPr>
              <a:t> â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rhanddeiliaid</a:t>
            </a:r>
            <a:r>
              <a:rPr lang="en-GB" sz="2000" dirty="0">
                <a:effectLst/>
                <a:latin typeface="Arial" panose="020B0604020202020204" pitchFamily="34" charset="0"/>
                <a:ea typeface="Calibri" panose="020F0502020204030204" pitchFamily="34" charset="0"/>
                <a:cs typeface="Times New Roman" panose="02020603050405020304" pitchFamily="18" charset="0"/>
              </a:rPr>
              <a:t> i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ofyn</a:t>
            </a:r>
            <a:r>
              <a:rPr lang="en-GB" sz="2000" dirty="0">
                <a:effectLst/>
                <a:latin typeface="Arial" panose="020B0604020202020204" pitchFamily="34" charset="0"/>
                <a:ea typeface="Calibri" panose="020F0502020204030204" pitchFamily="34" charset="0"/>
                <a:cs typeface="Times New Roman" panose="02020603050405020304" pitchFamily="18" charset="0"/>
              </a:rPr>
              <a:t> am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adborth</a:t>
            </a:r>
            <a:r>
              <a:rPr lang="en-GB" sz="2000" dirty="0">
                <a:effectLst/>
                <a:latin typeface="Arial" panose="020B0604020202020204" pitchFamily="34" charset="0"/>
                <a:ea typeface="Calibri" panose="020F0502020204030204" pitchFamily="34" charset="0"/>
                <a:cs typeface="Times New Roman" panose="02020603050405020304" pitchFamily="18" charset="0"/>
              </a:rPr>
              <a:t> a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sylwadau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gyda</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golwg</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ar</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ddatblygu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ei</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gynlluniau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ar</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gyfer</a:t>
            </a:r>
            <a:r>
              <a:rPr lang="en-GB" sz="2000" dirty="0">
                <a:effectLst/>
                <a:latin typeface="Arial" panose="020B0604020202020204" pitchFamily="34" charset="0"/>
                <a:ea typeface="Calibri" panose="020F0502020204030204" pitchFamily="34" charset="0"/>
                <a:cs typeface="Times New Roman" panose="02020603050405020304" pitchFamily="18" charset="0"/>
              </a:rPr>
              <a:t> 2022-23. Y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prif</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flaenoriaethau</a:t>
            </a:r>
            <a:r>
              <a:rPr lang="en-GB" sz="2000" dirty="0">
                <a:effectLst/>
                <a:latin typeface="Arial" panose="020B0604020202020204" pitchFamily="34" charset="0"/>
                <a:ea typeface="Calibri" panose="020F0502020204030204" pitchFamily="34" charset="0"/>
                <a:cs typeface="Times New Roman" panose="02020603050405020304" pitchFamily="18" charset="0"/>
              </a:rPr>
              <a:t> a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nodwyd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oedd</a:t>
            </a:r>
            <a:r>
              <a:rPr lang="en-GB" sz="2000" dirty="0">
                <a:effectLst/>
                <a:latin typeface="Arial" panose="020B0604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Amseroedd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Atgyfeirio</a:t>
            </a:r>
            <a:r>
              <a:rPr lang="en-GB" sz="2000" dirty="0">
                <a:effectLst/>
                <a:latin typeface="Arial" panose="020B0604020202020204" pitchFamily="34" charset="0"/>
                <a:ea typeface="Calibri" panose="020F0502020204030204" pitchFamily="34" charset="0"/>
                <a:cs typeface="Times New Roman" panose="02020603050405020304" pitchFamily="18" charset="0"/>
              </a:rPr>
              <a:t> i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Driniaeth</a:t>
            </a:r>
            <a:r>
              <a:rPr lang="en-GB" sz="2000" dirty="0">
                <a:effectLst/>
                <a:latin typeface="Arial" panose="020B0604020202020204" pitchFamily="34" charset="0"/>
                <a:ea typeface="Calibri" panose="020F0502020204030204" pitchFamily="34" charset="0"/>
                <a:cs typeface="Times New Roman" panose="02020603050405020304" pitchFamily="18" charset="0"/>
              </a:rPr>
              <a:t> (RTT)</a:t>
            </a:r>
          </a:p>
          <a:p>
            <a:pPr marL="342900" lvl="0" indent="-342900">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Fframwaith</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Ymyrraeth</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wedi'i</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Dargedu</a:t>
            </a:r>
            <a:r>
              <a:rPr lang="en-GB" sz="2000" dirty="0">
                <a:effectLst/>
                <a:latin typeface="Arial" panose="020B0604020202020204" pitchFamily="34" charset="0"/>
                <a:ea typeface="Calibri" panose="020F0502020204030204" pitchFamily="34" charset="0"/>
                <a:cs typeface="Times New Roman" panose="02020603050405020304" pitchFamily="18" charset="0"/>
              </a:rPr>
              <a:t> BIPBC –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nawr</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mewn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Mesurau</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Arbennig</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eto</a:t>
            </a:r>
            <a:endParaRPr lang="en-GB" sz="2000" i="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Gwasanaethau</a:t>
            </a:r>
            <a:r>
              <a:rPr lang="en-GB" sz="2000" dirty="0">
                <a:effectLst/>
                <a:latin typeface="Arial" panose="020B0604020202020204" pitchFamily="34" charset="0"/>
                <a:ea typeface="Calibri" panose="020F0502020204030204" pitchFamily="34" charset="0"/>
                <a:cs typeface="Times New Roman" panose="02020603050405020304" pitchFamily="18" charset="0"/>
              </a:rPr>
              <a:t> Iechyd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Meddwl</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Gwasanaethau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Fasgwlaidd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gan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gynnwys</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Llwybr</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Troed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Diabetig</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Gofal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Sylfaenol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gan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ganolbwyntio’n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benodol</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ar</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fynediad</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wasanaethau</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meddygon</a:t>
            </a: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teulu</a:t>
            </a:r>
            <a:r>
              <a:rPr lang="en-GB" sz="2000" i="1" dirty="0">
                <a:effectLst/>
                <a:latin typeface="Arial" panose="020B0604020202020204" pitchFamily="34" charset="0"/>
                <a:ea typeface="Calibri" panose="020F0502020204030204" pitchFamily="34" charset="0"/>
                <a:cs typeface="Times New Roman" panose="02020603050405020304" pitchFamily="18" charset="0"/>
              </a:rPr>
              <a:t> a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deintyddol</a:t>
            </a:r>
            <a:r>
              <a:rPr lang="en-GB" sz="2000" dirty="0">
                <a:effectLst/>
                <a:latin typeface="Arial" panose="020B0604020202020204" pitchFamily="34" charset="0"/>
                <a:ea typeface="Calibri" panose="020F0502020204030204" pitchFamily="34" charset="0"/>
                <a:cs typeface="Times New Roman" panose="02020603050405020304" pitchFamily="18" charset="0"/>
              </a:rPr>
              <a:t>)</a:t>
            </a:r>
          </a:p>
          <a:p>
            <a:pPr marL="342900" lvl="0" indent="-342900">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Gofal</a:t>
            </a:r>
            <a:r>
              <a:rPr lang="en-GB" sz="2000" dirty="0">
                <a:effectLst/>
                <a:latin typeface="Arial" panose="020B0604020202020204" pitchFamily="34" charset="0"/>
                <a:ea typeface="Calibri" panose="020F0502020204030204" pitchFamily="34" charset="0"/>
                <a:cs typeface="Times New Roman" panose="02020603050405020304" pitchFamily="18" charset="0"/>
              </a:rPr>
              <a:t> a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Gwasanaethau</a:t>
            </a:r>
            <a:r>
              <a:rPr lang="en-GB" sz="2000" dirty="0">
                <a:effectLst/>
                <a:latin typeface="Arial" panose="020B0604020202020204" pitchFamily="34" charset="0"/>
                <a:ea typeface="Calibri" panose="020F0502020204030204" pitchFamily="34" charset="0"/>
                <a:cs typeface="Times New Roman" panose="02020603050405020304" pitchFamily="18" charset="0"/>
              </a:rPr>
              <a:t> a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ddarperir</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mewn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Adrannau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Achosion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Brys</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Gwasanaethau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Offthalmoleg</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Ysbytai</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Cymunedol</a:t>
            </a:r>
            <a:r>
              <a:rPr lang="en-GB" sz="2000" dirty="0">
                <a:effectLst/>
                <a:latin typeface="Arial" panose="020B0604020202020204" pitchFamily="34" charset="0"/>
                <a:ea typeface="Calibri" panose="020F0502020204030204" pitchFamily="34" charset="0"/>
                <a:cs typeface="Times New Roman" panose="02020603050405020304" pitchFamily="18" charset="0"/>
              </a:rPr>
              <a:t> ac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Unedau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Mân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Anafiadau</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Oedi</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wrth</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Drosglwyddo</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Gofal</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Canolfannau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Triniaeth</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Rhanbarthol</a:t>
            </a:r>
            <a:r>
              <a:rPr lang="en-GB" sz="2000" dirty="0">
                <a:effectLst/>
                <a:latin typeface="Arial" panose="020B0604020202020204" pitchFamily="34" charset="0"/>
                <a:ea typeface="Calibri" panose="020F0502020204030204" pitchFamily="34" charset="0"/>
                <a:cs typeface="Times New Roman" panose="02020603050405020304" pitchFamily="18" charset="0"/>
              </a:rPr>
              <a:t> –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bellach</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wedi’u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canslo</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gan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Lywodraeth</a:t>
            </a:r>
            <a:r>
              <a:rPr lang="en-GB" sz="2000" dirty="0">
                <a:effectLst/>
                <a:latin typeface="Arial" panose="020B0604020202020204" pitchFamily="34" charset="0"/>
                <a:ea typeface="Calibri" panose="020F0502020204030204" pitchFamily="34" charset="0"/>
                <a:cs typeface="Times New Roman" panose="02020603050405020304" pitchFamily="18" charset="0"/>
              </a:rPr>
              <a:t> Cymru</a:t>
            </a:r>
          </a:p>
          <a:p>
            <a:pPr marL="342900" lvl="0" indent="-342900">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Strategaeth</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Ddigidol</a:t>
            </a:r>
            <a:r>
              <a:rPr lang="en-GB" sz="2000" dirty="0">
                <a:effectLst/>
                <a:latin typeface="Arial" panose="020B0604020202020204" pitchFamily="34" charset="0"/>
                <a:ea typeface="Calibri" panose="020F0502020204030204" pitchFamily="34" charset="0"/>
                <a:cs typeface="Times New Roman" panose="02020603050405020304" pitchFamily="18" charset="0"/>
              </a:rPr>
              <a:t> BIPBC</a:t>
            </a:r>
          </a:p>
          <a:p>
            <a:pPr marL="342900" lvl="0" indent="-342900">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Cydraddoldeb</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Amrywiaeth</a:t>
            </a:r>
            <a:r>
              <a:rPr lang="en-GB" sz="2000" dirty="0">
                <a:effectLst/>
                <a:latin typeface="Arial" panose="020B0604020202020204" pitchFamily="34" charset="0"/>
                <a:ea typeface="Calibri" panose="020F0502020204030204" pitchFamily="34" charset="0"/>
                <a:cs typeface="Times New Roman" panose="02020603050405020304" pitchFamily="18" charset="0"/>
              </a:rPr>
              <a:t> a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Hawliau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Dynol</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Iaith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Gymraeg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SemiBold"/>
              <a:ea typeface="Open Sans SemiBold"/>
              <a:cs typeface="Open Sans SemiBold"/>
              <a:sym typeface="Open Sans SemiBold"/>
            </a:endParaRPr>
          </a:p>
        </p:txBody>
      </p:sp>
      <p:sp>
        <p:nvSpPr>
          <p:cNvPr id="218" name="Google Shape;218;p10"/>
          <p:cNvSpPr txBox="1"/>
          <p:nvPr/>
        </p:nvSpPr>
        <p:spPr>
          <a:xfrm>
            <a:off x="1397284" y="231780"/>
            <a:ext cx="9556465" cy="64324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4227"/>
              </a:buClr>
              <a:buSzPts val="2400"/>
              <a:buFont typeface="Arial"/>
              <a:buNone/>
            </a:pPr>
            <a:r>
              <a:rPr lang="en-GB" sz="4400" b="1" i="0" u="none" strike="noStrike" cap="none" dirty="0" err="1">
                <a:solidFill>
                  <a:srgbClr val="D04227"/>
                </a:solidFill>
                <a:latin typeface="Arial"/>
                <a:ea typeface="Arial"/>
                <a:cs typeface="Arial"/>
                <a:sym typeface="Arial"/>
              </a:rPr>
              <a:t>Newidiadau</a:t>
            </a:r>
            <a:r>
              <a:rPr lang="en-GB" sz="4400" b="1" i="0" u="none" strike="noStrike" cap="none" dirty="0">
                <a:solidFill>
                  <a:srgbClr val="D04227"/>
                </a:solidFill>
                <a:latin typeface="Arial"/>
                <a:ea typeface="Arial"/>
                <a:cs typeface="Arial"/>
                <a:sym typeface="Arial"/>
              </a:rPr>
              <a:t> i </a:t>
            </a:r>
            <a:r>
              <a:rPr lang="en-GB" sz="4400" b="1" i="0" u="none" strike="noStrike" cap="none" dirty="0" err="1">
                <a:solidFill>
                  <a:srgbClr val="D04227"/>
                </a:solidFill>
                <a:latin typeface="Arial"/>
                <a:ea typeface="Arial"/>
                <a:cs typeface="Arial"/>
                <a:sym typeface="Arial"/>
              </a:rPr>
              <a:t>Wasanaethau</a:t>
            </a:r>
            <a:r>
              <a:rPr lang="en-GB" sz="4400" b="1" i="0" u="none" strike="noStrike" cap="none" dirty="0">
                <a:solidFill>
                  <a:srgbClr val="D04227"/>
                </a:solidFill>
                <a:latin typeface="Arial"/>
                <a:ea typeface="Arial"/>
                <a:cs typeface="Arial"/>
                <a:sym typeface="Arial"/>
              </a:rPr>
              <a:t> </a:t>
            </a:r>
            <a:r>
              <a:rPr lang="en-GB" sz="4400" b="1" i="0" u="none" strike="noStrike" cap="none" dirty="0" err="1">
                <a:solidFill>
                  <a:srgbClr val="D04227"/>
                </a:solidFill>
                <a:latin typeface="Arial"/>
                <a:ea typeface="Arial"/>
                <a:cs typeface="Arial"/>
                <a:sym typeface="Arial"/>
              </a:rPr>
              <a:t>Gogledd</a:t>
            </a:r>
            <a:r>
              <a:rPr lang="en-GB" sz="4400" b="1" i="0" u="none" strike="noStrike" cap="none" dirty="0">
                <a:solidFill>
                  <a:srgbClr val="D04227"/>
                </a:solidFill>
                <a:latin typeface="Arial"/>
                <a:ea typeface="Arial"/>
                <a:cs typeface="Arial"/>
                <a:sym typeface="Arial"/>
              </a:rPr>
              <a:t> Cymru </a:t>
            </a:r>
            <a:r>
              <a:rPr lang="en-GB" sz="4400" b="1" i="0" u="none" strike="noStrike" cap="none" dirty="0" err="1">
                <a:solidFill>
                  <a:srgbClr val="D04227"/>
                </a:solidFill>
                <a:latin typeface="Arial"/>
                <a:ea typeface="Arial"/>
                <a:cs typeface="Arial"/>
                <a:sym typeface="Arial"/>
              </a:rPr>
              <a:t>ers</a:t>
            </a:r>
            <a:r>
              <a:rPr lang="en-GB" sz="4400" b="1" i="0" u="none" strike="noStrike" cap="none" dirty="0">
                <a:solidFill>
                  <a:srgbClr val="D04227"/>
                </a:solidFill>
                <a:latin typeface="Arial"/>
                <a:ea typeface="Arial"/>
                <a:cs typeface="Arial"/>
                <a:sym typeface="Arial"/>
              </a:rPr>
              <a:t> </a:t>
            </a:r>
            <a:r>
              <a:rPr lang="en-GB" sz="4400" b="1" i="0" u="none" strike="noStrike" cap="none" dirty="0" err="1">
                <a:solidFill>
                  <a:srgbClr val="D04227"/>
                </a:solidFill>
                <a:latin typeface="Arial"/>
                <a:ea typeface="Arial"/>
                <a:cs typeface="Arial"/>
                <a:sym typeface="Arial"/>
              </a:rPr>
              <a:t>Ionawr</a:t>
            </a:r>
            <a:r>
              <a:rPr lang="en-GB" sz="4400" b="1" i="0" u="none" strike="noStrike" cap="none" dirty="0">
                <a:solidFill>
                  <a:srgbClr val="D04227"/>
                </a:solidFill>
                <a:latin typeface="Arial"/>
                <a:ea typeface="Arial"/>
                <a:cs typeface="Arial"/>
                <a:sym typeface="Arial"/>
              </a:rPr>
              <a:t> 2023</a:t>
            </a:r>
          </a:p>
          <a:p>
            <a:pPr marL="0" marR="0" lvl="0" indent="0" algn="l" rtl="0">
              <a:lnSpc>
                <a:spcPct val="100000"/>
              </a:lnSpc>
              <a:spcBef>
                <a:spcPts val="0"/>
              </a:spcBef>
              <a:spcAft>
                <a:spcPts val="0"/>
              </a:spcAft>
              <a:buClr>
                <a:srgbClr val="D04227"/>
              </a:buClr>
              <a:buSzPts val="2400"/>
              <a:buFont typeface="Arial"/>
              <a:buNone/>
            </a:pPr>
            <a:endParaRPr lang="en-GB" sz="4400" b="1" dirty="0">
              <a:solidFill>
                <a:srgbClr val="D04227"/>
              </a:solidFill>
            </a:endParaRPr>
          </a:p>
          <a:p>
            <a:pPr marL="457200" marR="0" lvl="0" indent="-457200" algn="l" rtl="0">
              <a:lnSpc>
                <a:spcPct val="100000"/>
              </a:lnSpc>
              <a:spcBef>
                <a:spcPts val="0"/>
              </a:spcBef>
              <a:spcAft>
                <a:spcPts val="0"/>
              </a:spcAft>
              <a:buClr>
                <a:srgbClr val="D04227"/>
              </a:buClr>
              <a:buSzPts val="2400"/>
              <a:buFontTx/>
              <a:buChar char="-"/>
            </a:pPr>
            <a:r>
              <a:rPr lang="en-GB" sz="3200" i="0" u="none" strike="noStrike" cap="none" dirty="0" err="1">
                <a:solidFill>
                  <a:schemeClr val="tx1"/>
                </a:solidFill>
                <a:latin typeface="Arial"/>
                <a:ea typeface="Arial"/>
                <a:cs typeface="Arial"/>
                <a:sym typeface="Arial"/>
              </a:rPr>
              <a:t>Offthalmoleg</a:t>
            </a:r>
            <a:r>
              <a:rPr lang="en-GB" sz="3200" i="0" u="none" strike="noStrike" cap="none" dirty="0">
                <a:solidFill>
                  <a:schemeClr val="tx1"/>
                </a:solidFill>
                <a:latin typeface="Arial"/>
                <a:ea typeface="Arial"/>
                <a:cs typeface="Arial"/>
                <a:sym typeface="Arial"/>
              </a:rPr>
              <a:t> </a:t>
            </a:r>
            <a:r>
              <a:rPr lang="en-GB" sz="3200" i="0" u="none" strike="noStrike" cap="none" dirty="0" err="1">
                <a:solidFill>
                  <a:schemeClr val="tx1"/>
                </a:solidFill>
                <a:latin typeface="Arial"/>
                <a:ea typeface="Arial"/>
                <a:cs typeface="Arial"/>
                <a:sym typeface="Arial"/>
              </a:rPr>
              <a:t>gofal</a:t>
            </a:r>
            <a:r>
              <a:rPr lang="en-GB" sz="3200" i="0" u="none" strike="noStrike" cap="none" dirty="0">
                <a:solidFill>
                  <a:schemeClr val="tx1"/>
                </a:solidFill>
                <a:latin typeface="Arial"/>
                <a:ea typeface="Arial"/>
                <a:cs typeface="Arial"/>
                <a:sym typeface="Arial"/>
              </a:rPr>
              <a:t> </a:t>
            </a:r>
            <a:r>
              <a:rPr lang="en-GB" sz="3200" i="0" u="none" strike="noStrike" cap="none" dirty="0" err="1">
                <a:solidFill>
                  <a:schemeClr val="tx1"/>
                </a:solidFill>
                <a:latin typeface="Arial"/>
                <a:ea typeface="Arial"/>
                <a:cs typeface="Arial"/>
                <a:sym typeface="Arial"/>
              </a:rPr>
              <a:t>sylfaenol</a:t>
            </a:r>
            <a:endParaRPr lang="en-GB" sz="3200" i="0" u="none" strike="noStrike" cap="none" dirty="0">
              <a:solidFill>
                <a:schemeClr val="tx1"/>
              </a:solidFill>
              <a:latin typeface="Arial"/>
              <a:ea typeface="Arial"/>
              <a:cs typeface="Arial"/>
              <a:sym typeface="Arial"/>
            </a:endParaRPr>
          </a:p>
          <a:p>
            <a:pPr marL="457200" marR="0" lvl="0" indent="-457200" algn="l" rtl="0">
              <a:lnSpc>
                <a:spcPct val="100000"/>
              </a:lnSpc>
              <a:spcBef>
                <a:spcPts val="0"/>
              </a:spcBef>
              <a:spcAft>
                <a:spcPts val="0"/>
              </a:spcAft>
              <a:buClr>
                <a:srgbClr val="D04227"/>
              </a:buClr>
              <a:buSzPts val="2400"/>
              <a:buFontTx/>
              <a:buChar char="-"/>
            </a:pPr>
            <a:r>
              <a:rPr lang="en-GB" sz="3200" i="0" u="none" strike="noStrike" cap="none" dirty="0" err="1">
                <a:solidFill>
                  <a:schemeClr val="tx1"/>
                </a:solidFill>
                <a:latin typeface="Arial"/>
                <a:ea typeface="Arial"/>
                <a:cs typeface="Arial"/>
                <a:sym typeface="Arial"/>
              </a:rPr>
              <a:t>Sgrinio</a:t>
            </a:r>
            <a:r>
              <a:rPr lang="en-GB" sz="3200" i="0" u="none" strike="noStrike" cap="none" dirty="0">
                <a:solidFill>
                  <a:schemeClr val="tx1"/>
                </a:solidFill>
                <a:latin typeface="Arial"/>
                <a:ea typeface="Arial"/>
                <a:cs typeface="Arial"/>
                <a:sym typeface="Arial"/>
              </a:rPr>
              <a:t> </a:t>
            </a:r>
            <a:r>
              <a:rPr lang="en-GB" sz="3200" i="0" u="none" strike="noStrike" cap="none" dirty="0" err="1">
                <a:solidFill>
                  <a:schemeClr val="tx1"/>
                </a:solidFill>
                <a:latin typeface="Arial"/>
                <a:ea typeface="Arial"/>
                <a:cs typeface="Arial"/>
                <a:sym typeface="Arial"/>
              </a:rPr>
              <a:t>llygaid</a:t>
            </a:r>
            <a:r>
              <a:rPr lang="en-GB" sz="3200" i="0" u="none" strike="noStrike" cap="none" dirty="0">
                <a:solidFill>
                  <a:schemeClr val="tx1"/>
                </a:solidFill>
                <a:latin typeface="Arial"/>
                <a:ea typeface="Arial"/>
                <a:cs typeface="Arial"/>
                <a:sym typeface="Arial"/>
              </a:rPr>
              <a:t> </a:t>
            </a:r>
            <a:r>
              <a:rPr lang="en-GB" sz="3200" i="0" u="none" strike="noStrike" cap="none" dirty="0" err="1">
                <a:solidFill>
                  <a:schemeClr val="tx1"/>
                </a:solidFill>
                <a:latin typeface="Arial"/>
                <a:ea typeface="Arial"/>
                <a:cs typeface="Arial"/>
                <a:sym typeface="Arial"/>
              </a:rPr>
              <a:t>diabetig</a:t>
            </a:r>
            <a:endParaRPr lang="en-GB" sz="3200" i="0" u="none" strike="noStrike" cap="none" dirty="0">
              <a:solidFill>
                <a:schemeClr val="tx1"/>
              </a:solidFill>
              <a:latin typeface="Arial"/>
              <a:ea typeface="Arial"/>
              <a:cs typeface="Arial"/>
              <a:sym typeface="Arial"/>
            </a:endParaRPr>
          </a:p>
          <a:p>
            <a:pPr marL="457200" marR="0" lvl="0" indent="-457200" algn="l" rtl="0">
              <a:lnSpc>
                <a:spcPct val="100000"/>
              </a:lnSpc>
              <a:spcBef>
                <a:spcPts val="0"/>
              </a:spcBef>
              <a:spcAft>
                <a:spcPts val="0"/>
              </a:spcAft>
              <a:buClr>
                <a:srgbClr val="D04227"/>
              </a:buClr>
              <a:buSzPts val="2400"/>
              <a:buFontTx/>
              <a:buChar char="-"/>
            </a:pPr>
            <a:r>
              <a:rPr lang="en-GB" sz="3200" dirty="0" err="1">
                <a:solidFill>
                  <a:schemeClr val="tx1"/>
                </a:solidFill>
              </a:rPr>
              <a:t>G</a:t>
            </a:r>
            <a:r>
              <a:rPr lang="en-GB" sz="3200" i="0" u="none" strike="noStrike" cap="none" dirty="0" err="1">
                <a:solidFill>
                  <a:schemeClr val="tx1"/>
                </a:solidFill>
                <a:latin typeface="Arial"/>
                <a:ea typeface="Arial"/>
                <a:cs typeface="Arial"/>
                <a:sym typeface="Arial"/>
              </a:rPr>
              <a:t>wasanaethau</a:t>
            </a:r>
            <a:r>
              <a:rPr lang="en-GB" sz="3200" i="0" u="none" strike="noStrike" cap="none" dirty="0">
                <a:solidFill>
                  <a:schemeClr val="tx1"/>
                </a:solidFill>
                <a:latin typeface="Arial"/>
                <a:ea typeface="Arial"/>
                <a:cs typeface="Arial"/>
                <a:sym typeface="Arial"/>
              </a:rPr>
              <a:t> </a:t>
            </a:r>
            <a:r>
              <a:rPr lang="en-GB" sz="3200" i="0" u="none" strike="noStrike" cap="none" dirty="0" err="1">
                <a:solidFill>
                  <a:schemeClr val="tx1"/>
                </a:solidFill>
                <a:latin typeface="Arial"/>
                <a:ea typeface="Arial"/>
                <a:cs typeface="Arial"/>
                <a:sym typeface="Arial"/>
              </a:rPr>
              <a:t>ffrwythlondeb</a:t>
            </a:r>
            <a:r>
              <a:rPr lang="en-GB" sz="3200" i="0" u="none" strike="noStrike" cap="none" dirty="0">
                <a:solidFill>
                  <a:schemeClr val="tx1"/>
                </a:solidFill>
                <a:latin typeface="Arial"/>
                <a:ea typeface="Arial"/>
                <a:cs typeface="Arial"/>
                <a:sym typeface="Arial"/>
              </a:rPr>
              <a:t> Cymru</a:t>
            </a:r>
          </a:p>
          <a:p>
            <a:pPr marL="457200" marR="0" lvl="0" indent="-457200" algn="l" rtl="0">
              <a:lnSpc>
                <a:spcPct val="100000"/>
              </a:lnSpc>
              <a:spcBef>
                <a:spcPts val="0"/>
              </a:spcBef>
              <a:spcAft>
                <a:spcPts val="0"/>
              </a:spcAft>
              <a:buClr>
                <a:srgbClr val="D04227"/>
              </a:buClr>
              <a:buSzPts val="2400"/>
              <a:buFontTx/>
              <a:buChar char="-"/>
            </a:pPr>
            <a:r>
              <a:rPr lang="en-GB" sz="3200" i="0" u="none" strike="noStrike" cap="none" dirty="0" err="1">
                <a:solidFill>
                  <a:schemeClr val="tx1"/>
                </a:solidFill>
                <a:latin typeface="Arial"/>
                <a:ea typeface="Arial"/>
                <a:cs typeface="Arial"/>
                <a:sym typeface="Arial"/>
              </a:rPr>
              <a:t>Meddygfa</a:t>
            </a:r>
            <a:r>
              <a:rPr lang="en-GB" sz="3200" i="0" u="none" strike="noStrike" cap="none" dirty="0">
                <a:solidFill>
                  <a:schemeClr val="tx1"/>
                </a:solidFill>
                <a:latin typeface="Arial"/>
                <a:ea typeface="Arial"/>
                <a:cs typeface="Arial"/>
                <a:sym typeface="Arial"/>
              </a:rPr>
              <a:t> Bae Penrhyn</a:t>
            </a:r>
          </a:p>
          <a:p>
            <a:pPr marL="457200" marR="0" lvl="0" indent="-457200" algn="l" rtl="0">
              <a:lnSpc>
                <a:spcPct val="100000"/>
              </a:lnSpc>
              <a:spcBef>
                <a:spcPts val="0"/>
              </a:spcBef>
              <a:spcAft>
                <a:spcPts val="0"/>
              </a:spcAft>
              <a:buClr>
                <a:srgbClr val="D04227"/>
              </a:buClr>
              <a:buSzPts val="2400"/>
              <a:buFontTx/>
              <a:buChar char="-"/>
            </a:pPr>
            <a:r>
              <a:rPr lang="en-GB" sz="3200" i="0" u="none" strike="noStrike" cap="none" dirty="0" err="1">
                <a:solidFill>
                  <a:schemeClr val="tx1"/>
                </a:solidFill>
                <a:latin typeface="Arial"/>
                <a:ea typeface="Arial"/>
                <a:cs typeface="Arial"/>
                <a:sym typeface="Arial"/>
              </a:rPr>
              <a:t>Symud</a:t>
            </a:r>
            <a:r>
              <a:rPr lang="en-GB" sz="3200" i="0" u="none" strike="noStrike" cap="none" dirty="0">
                <a:solidFill>
                  <a:schemeClr val="tx1"/>
                </a:solidFill>
                <a:latin typeface="Arial"/>
                <a:ea typeface="Arial"/>
                <a:cs typeface="Arial"/>
                <a:sym typeface="Arial"/>
              </a:rPr>
              <a:t> </a:t>
            </a:r>
            <a:r>
              <a:rPr lang="en-GB" sz="3200" i="0" u="none" strike="noStrike" cap="none" dirty="0" err="1">
                <a:solidFill>
                  <a:schemeClr val="tx1"/>
                </a:solidFill>
                <a:latin typeface="Arial"/>
                <a:ea typeface="Arial"/>
                <a:cs typeface="Arial"/>
                <a:sym typeface="Arial"/>
              </a:rPr>
              <a:t>radiotherapi</a:t>
            </a:r>
            <a:r>
              <a:rPr lang="en-GB" sz="3200" i="0" u="none" strike="noStrike" cap="none" dirty="0">
                <a:solidFill>
                  <a:schemeClr val="tx1"/>
                </a:solidFill>
                <a:latin typeface="Arial"/>
                <a:ea typeface="Arial"/>
                <a:cs typeface="Arial"/>
                <a:sym typeface="Arial"/>
              </a:rPr>
              <a:t> </a:t>
            </a:r>
            <a:r>
              <a:rPr lang="en-GB" sz="3200" i="0" u="none" strike="noStrike" cap="none" dirty="0" err="1">
                <a:solidFill>
                  <a:schemeClr val="tx1"/>
                </a:solidFill>
                <a:latin typeface="Arial"/>
                <a:ea typeface="Arial"/>
                <a:cs typeface="Arial"/>
                <a:sym typeface="Arial"/>
              </a:rPr>
              <a:t>pediatrig</a:t>
            </a:r>
            <a:endParaRPr lang="en-GB" sz="3200" i="0" u="none" strike="noStrike" cap="none" dirty="0">
              <a:solidFill>
                <a:schemeClr val="tx1"/>
              </a:solidFill>
              <a:latin typeface="Arial"/>
              <a:ea typeface="Arial"/>
              <a:cs typeface="Arial"/>
              <a:sym typeface="Arial"/>
            </a:endParaRPr>
          </a:p>
          <a:p>
            <a:pPr marL="457200" marR="0" lvl="0" indent="-457200" algn="l" rtl="0">
              <a:lnSpc>
                <a:spcPct val="100000"/>
              </a:lnSpc>
              <a:spcBef>
                <a:spcPts val="0"/>
              </a:spcBef>
              <a:spcAft>
                <a:spcPts val="0"/>
              </a:spcAft>
              <a:buClr>
                <a:srgbClr val="D04227"/>
              </a:buClr>
              <a:buSzPts val="2400"/>
              <a:buFontTx/>
              <a:buChar char="-"/>
            </a:pPr>
            <a:r>
              <a:rPr lang="en-GB" sz="3200" i="0" u="none" strike="noStrike" cap="none" dirty="0" err="1">
                <a:solidFill>
                  <a:schemeClr val="tx1"/>
                </a:solidFill>
                <a:latin typeface="Arial"/>
                <a:ea typeface="Arial"/>
                <a:cs typeface="Arial"/>
                <a:sym typeface="Arial"/>
              </a:rPr>
              <a:t>Uned</a:t>
            </a:r>
            <a:r>
              <a:rPr lang="en-GB" sz="3200" i="0" u="none" strike="noStrike" cap="none" dirty="0">
                <a:solidFill>
                  <a:schemeClr val="tx1"/>
                </a:solidFill>
                <a:latin typeface="Arial"/>
                <a:ea typeface="Arial"/>
                <a:cs typeface="Arial"/>
                <a:sym typeface="Arial"/>
              </a:rPr>
              <a:t> </a:t>
            </a:r>
            <a:r>
              <a:rPr lang="en-GB" sz="3200" i="0" u="none" strike="noStrike" cap="none" dirty="0" err="1">
                <a:solidFill>
                  <a:schemeClr val="tx1"/>
                </a:solidFill>
                <a:latin typeface="Arial"/>
                <a:ea typeface="Arial"/>
                <a:cs typeface="Arial"/>
                <a:sym typeface="Arial"/>
              </a:rPr>
              <a:t>Mân</a:t>
            </a:r>
            <a:r>
              <a:rPr lang="en-GB" sz="3200" i="0" u="none" strike="noStrike" cap="none" dirty="0">
                <a:solidFill>
                  <a:schemeClr val="tx1"/>
                </a:solidFill>
                <a:latin typeface="Arial"/>
                <a:ea typeface="Arial"/>
                <a:cs typeface="Arial"/>
                <a:sym typeface="Arial"/>
              </a:rPr>
              <a:t> </a:t>
            </a:r>
            <a:r>
              <a:rPr lang="en-GB" sz="3200" i="0" u="none" strike="noStrike" cap="none" dirty="0" err="1">
                <a:solidFill>
                  <a:schemeClr val="tx1"/>
                </a:solidFill>
                <a:latin typeface="Arial"/>
                <a:ea typeface="Arial"/>
                <a:cs typeface="Arial"/>
                <a:sym typeface="Arial"/>
              </a:rPr>
              <a:t>Anafiadau</a:t>
            </a:r>
            <a:r>
              <a:rPr lang="en-GB" sz="3200" i="0" u="none" strike="noStrike" cap="none" dirty="0">
                <a:solidFill>
                  <a:schemeClr val="tx1"/>
                </a:solidFill>
                <a:latin typeface="Arial"/>
                <a:ea typeface="Arial"/>
                <a:cs typeface="Arial"/>
                <a:sym typeface="Arial"/>
              </a:rPr>
              <a:t> </a:t>
            </a:r>
            <a:r>
              <a:rPr lang="en-GB" sz="3200" i="0" u="none" strike="noStrike" cap="none" dirty="0" err="1">
                <a:solidFill>
                  <a:schemeClr val="tx1"/>
                </a:solidFill>
                <a:latin typeface="Arial"/>
                <a:ea typeface="Arial"/>
                <a:cs typeface="Arial"/>
                <a:sym typeface="Arial"/>
              </a:rPr>
              <a:t>Alltwen</a:t>
            </a:r>
            <a:endParaRPr lang="en-GB" sz="3200" i="0" u="none" strike="noStrike" cap="none" dirty="0">
              <a:solidFill>
                <a:schemeClr val="tx1"/>
              </a:solidFill>
              <a:latin typeface="Arial"/>
              <a:ea typeface="Arial"/>
              <a:cs typeface="Arial"/>
              <a:sym typeface="Arial"/>
            </a:endParaRPr>
          </a:p>
          <a:p>
            <a:pPr marL="457200" marR="0" lvl="0" indent="-457200" algn="l" rtl="0">
              <a:lnSpc>
                <a:spcPct val="100000"/>
              </a:lnSpc>
              <a:spcBef>
                <a:spcPts val="0"/>
              </a:spcBef>
              <a:spcAft>
                <a:spcPts val="0"/>
              </a:spcAft>
              <a:buClr>
                <a:srgbClr val="D04227"/>
              </a:buClr>
              <a:buSzPts val="2400"/>
              <a:buFontTx/>
              <a:buChar char="-"/>
            </a:pPr>
            <a:r>
              <a:rPr lang="en-GB" sz="3200" i="0" u="none" strike="noStrike" cap="none" dirty="0" err="1">
                <a:solidFill>
                  <a:schemeClr val="tx1"/>
                </a:solidFill>
                <a:latin typeface="Arial"/>
                <a:ea typeface="Arial"/>
                <a:cs typeface="Arial"/>
                <a:sym typeface="Arial"/>
              </a:rPr>
              <a:t>Gwasanaethau</a:t>
            </a:r>
            <a:r>
              <a:rPr lang="en-GB" sz="3200" i="0" u="none" strike="noStrike" cap="none" dirty="0">
                <a:solidFill>
                  <a:schemeClr val="tx1"/>
                </a:solidFill>
                <a:latin typeface="Arial"/>
                <a:ea typeface="Arial"/>
                <a:cs typeface="Arial"/>
                <a:sym typeface="Arial"/>
              </a:rPr>
              <a:t> </a:t>
            </a:r>
            <a:r>
              <a:rPr lang="en-GB" sz="3200" i="0" u="none" strike="noStrike" cap="none" dirty="0" err="1">
                <a:solidFill>
                  <a:schemeClr val="tx1"/>
                </a:solidFill>
                <a:latin typeface="Arial"/>
                <a:ea typeface="Arial"/>
                <a:cs typeface="Arial"/>
                <a:sym typeface="Arial"/>
              </a:rPr>
              <a:t>oncoleg</a:t>
            </a:r>
            <a:endParaRPr lang="en-GB" sz="3200" dirty="0">
              <a:solidFill>
                <a:schemeClr val="tx1"/>
              </a:solidFill>
            </a:endParaRPr>
          </a:p>
          <a:p>
            <a:pPr marL="457200" marR="0" lvl="0" indent="-457200" algn="l" rtl="0">
              <a:lnSpc>
                <a:spcPct val="100000"/>
              </a:lnSpc>
              <a:spcBef>
                <a:spcPts val="0"/>
              </a:spcBef>
              <a:spcAft>
                <a:spcPts val="0"/>
              </a:spcAft>
              <a:buClr>
                <a:srgbClr val="D04227"/>
              </a:buClr>
              <a:buSzPts val="2400"/>
              <a:buFontTx/>
              <a:buChar char="-"/>
            </a:pPr>
            <a:endParaRPr lang="en-GB" sz="3200" dirty="0">
              <a:solidFill>
                <a:schemeClr val="tx1"/>
              </a:solidFill>
            </a:endParaRPr>
          </a:p>
          <a:p>
            <a:pPr marL="342900" marR="0" lvl="0" indent="-342900" algn="l" rtl="0">
              <a:lnSpc>
                <a:spcPct val="100000"/>
              </a:lnSpc>
              <a:spcBef>
                <a:spcPts val="0"/>
              </a:spcBef>
              <a:spcAft>
                <a:spcPts val="0"/>
              </a:spcAft>
              <a:buClr>
                <a:srgbClr val="D04227"/>
              </a:buClr>
              <a:buSzPts val="2400"/>
              <a:buFontTx/>
              <a:buChar char="-"/>
            </a:pPr>
            <a:endParaRPr lang="en-GB" sz="240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25877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SemiBold"/>
              <a:ea typeface="Open Sans SemiBold"/>
              <a:cs typeface="Open Sans SemiBold"/>
              <a:sym typeface="Open Sans SemiBold"/>
            </a:endParaRPr>
          </a:p>
        </p:txBody>
      </p:sp>
      <p:sp>
        <p:nvSpPr>
          <p:cNvPr id="218" name="Google Shape;218;p10"/>
          <p:cNvSpPr txBox="1"/>
          <p:nvPr/>
        </p:nvSpPr>
        <p:spPr>
          <a:xfrm>
            <a:off x="1685304" y="129038"/>
            <a:ext cx="9477995"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4227"/>
              </a:buClr>
              <a:buSzPts val="2400"/>
              <a:buFont typeface="Arial"/>
              <a:buNone/>
            </a:pPr>
            <a:r>
              <a:rPr lang="en-GB" sz="4400" b="1" i="0" u="none" strike="noStrike" cap="none" dirty="0">
                <a:solidFill>
                  <a:srgbClr val="D04227"/>
                </a:solidFill>
                <a:latin typeface="Arial"/>
                <a:ea typeface="Arial"/>
                <a:cs typeface="Arial"/>
                <a:sym typeface="Arial"/>
              </a:rPr>
              <a:t>Ein </a:t>
            </a:r>
            <a:r>
              <a:rPr lang="en-GB" sz="4400" b="1" i="0" u="none" strike="noStrike" cap="none" dirty="0" err="1">
                <a:solidFill>
                  <a:srgbClr val="D04227"/>
                </a:solidFill>
                <a:latin typeface="Arial"/>
                <a:ea typeface="Arial"/>
                <a:cs typeface="Arial"/>
                <a:sym typeface="Arial"/>
              </a:rPr>
              <a:t>gwasanaeth</a:t>
            </a:r>
            <a:r>
              <a:rPr lang="en-GB" sz="4400" b="1" i="0" u="none" strike="noStrike" cap="none" dirty="0">
                <a:solidFill>
                  <a:srgbClr val="D04227"/>
                </a:solidFill>
                <a:latin typeface="Arial"/>
                <a:ea typeface="Arial"/>
                <a:cs typeface="Arial"/>
                <a:sym typeface="Arial"/>
              </a:rPr>
              <a:t> </a:t>
            </a:r>
            <a:r>
              <a:rPr lang="en-GB" sz="4400" b="1" i="0" u="none" strike="noStrike" cap="none" dirty="0" err="1">
                <a:solidFill>
                  <a:srgbClr val="D04227"/>
                </a:solidFill>
                <a:latin typeface="Arial"/>
                <a:ea typeface="Arial"/>
                <a:cs typeface="Arial"/>
                <a:sym typeface="Arial"/>
              </a:rPr>
              <a:t>eiriolaeth</a:t>
            </a:r>
            <a:r>
              <a:rPr lang="en-GB" sz="4400" b="1" i="0" u="none" strike="noStrike" cap="none" dirty="0">
                <a:solidFill>
                  <a:srgbClr val="D04227"/>
                </a:solidFill>
                <a:latin typeface="Arial"/>
                <a:ea typeface="Arial"/>
                <a:cs typeface="Arial"/>
                <a:sym typeface="Arial"/>
              </a:rPr>
              <a:t> </a:t>
            </a:r>
            <a:r>
              <a:rPr lang="en-GB" sz="4400" b="1" i="0" u="none" strike="noStrike" cap="none" dirty="0" err="1">
                <a:solidFill>
                  <a:srgbClr val="D04227"/>
                </a:solidFill>
                <a:latin typeface="Arial"/>
                <a:ea typeface="Arial"/>
                <a:cs typeface="Arial"/>
                <a:sym typeface="Arial"/>
              </a:rPr>
              <a:t>cwynion</a:t>
            </a:r>
            <a:endParaRPr lang="en-GB" sz="4400" b="1" i="0" u="none" strike="noStrike" cap="none" dirty="0">
              <a:solidFill>
                <a:srgbClr val="D04227"/>
              </a:solidFill>
              <a:latin typeface="Arial"/>
              <a:ea typeface="Arial"/>
              <a:cs typeface="Arial"/>
              <a:sym typeface="Arial"/>
            </a:endParaRPr>
          </a:p>
        </p:txBody>
      </p:sp>
      <p:sp>
        <p:nvSpPr>
          <p:cNvPr id="3" name="TextBox 2">
            <a:extLst>
              <a:ext uri="{FF2B5EF4-FFF2-40B4-BE49-F238E27FC236}">
                <a16:creationId xmlns:a16="http://schemas.microsoft.com/office/drawing/2014/main" id="{46582584-C0EC-F5AC-3D11-E457361914D1}"/>
              </a:ext>
            </a:extLst>
          </p:cNvPr>
          <p:cNvSpPr txBox="1"/>
          <p:nvPr/>
        </p:nvSpPr>
        <p:spPr>
          <a:xfrm>
            <a:off x="1397285" y="852755"/>
            <a:ext cx="10233061" cy="5732660"/>
          </a:xfrm>
          <a:prstGeom prst="rect">
            <a:avLst/>
          </a:prstGeom>
          <a:noFill/>
        </p:spPr>
        <p:txBody>
          <a:bodyPr wrap="square">
            <a:spAutoFit/>
          </a:bodyPr>
          <a:lstStyle/>
          <a:p>
            <a:pPr>
              <a:lnSpc>
                <a:spcPct val="115000"/>
              </a:lnSpc>
            </a:pPr>
            <a:r>
              <a:rPr lang="en-GB" sz="2000" dirty="0" err="1">
                <a:effectLst/>
                <a:latin typeface="Arial" panose="020B0604020202020204" pitchFamily="34" charset="0"/>
                <a:ea typeface="Calibri" panose="020F0502020204030204" pitchFamily="34" charset="0"/>
                <a:cs typeface="Times New Roman" panose="02020603050405020304" pitchFamily="18" charset="0"/>
              </a:rPr>
              <a:t>Rydym</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delio</a:t>
            </a:r>
            <a:r>
              <a:rPr lang="en-GB" sz="2000" dirty="0">
                <a:effectLst/>
                <a:latin typeface="Arial" panose="020B0604020202020204" pitchFamily="34" charset="0"/>
                <a:ea typeface="Calibri" panose="020F0502020204030204" pitchFamily="34" charset="0"/>
                <a:cs typeface="Times New Roman" panose="02020603050405020304" pitchFamily="18" charset="0"/>
              </a:rPr>
              <a:t> â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thua</a:t>
            </a:r>
            <a:r>
              <a:rPr lang="en-GB" sz="2000" dirty="0">
                <a:effectLst/>
                <a:latin typeface="Arial" panose="020B0604020202020204" pitchFamily="34" charset="0"/>
                <a:ea typeface="Calibri" panose="020F0502020204030204" pitchFamily="34" charset="0"/>
                <a:cs typeface="Times New Roman" panose="02020603050405020304" pitchFamily="18" charset="0"/>
              </a:rPr>
              <a:t> 500 o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gwynion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ffurfiol</a:t>
            </a:r>
            <a:r>
              <a:rPr lang="en-GB" sz="2000" dirty="0">
                <a:effectLst/>
                <a:latin typeface="Arial" panose="020B0604020202020204" pitchFamily="34" charset="0"/>
                <a:ea typeface="Calibri" panose="020F0502020204030204" pitchFamily="34" charset="0"/>
                <a:cs typeface="Times New Roman" panose="02020603050405020304" pitchFamily="18" charset="0"/>
              </a:rPr>
              <a:t> y GIG bob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blwyddyn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Rydym</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wedi</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derbyn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ychydig</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iawn</a:t>
            </a:r>
            <a:r>
              <a:rPr lang="en-GB" sz="2000" dirty="0">
                <a:effectLst/>
                <a:latin typeface="Arial" panose="020B0604020202020204" pitchFamily="34" charset="0"/>
                <a:ea typeface="Calibri" panose="020F0502020204030204" pitchFamily="34" charset="0"/>
                <a:cs typeface="Times New Roman" panose="02020603050405020304" pitchFamily="18" charset="0"/>
              </a:rPr>
              <a:t> o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gwynion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gofal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cymdeithasol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hyd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hyn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Nid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yw</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ein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gwasanaeth</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eiriolaeth</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ymchwilio</a:t>
            </a:r>
            <a:r>
              <a:rPr lang="en-GB" sz="2000" dirty="0">
                <a:effectLst/>
                <a:latin typeface="Arial" panose="020B0604020202020204" pitchFamily="34" charset="0"/>
                <a:ea typeface="Calibri" panose="020F0502020204030204" pitchFamily="34" charset="0"/>
                <a:cs typeface="Times New Roman" panose="02020603050405020304" pitchFamily="18" charset="0"/>
              </a:rPr>
              <a:t> i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gwynion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Mae'n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rhoi</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cymorth</a:t>
            </a:r>
            <a:r>
              <a:rPr lang="en-GB" sz="2000" dirty="0">
                <a:effectLst/>
                <a:latin typeface="Arial" panose="020B0604020202020204" pitchFamily="34" charset="0"/>
                <a:ea typeface="Calibri" panose="020F0502020204030204" pitchFamily="34" charset="0"/>
                <a:cs typeface="Times New Roman" panose="02020603050405020304" pitchFamily="18" charset="0"/>
              </a:rPr>
              <a:t> i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achwynwyr</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wneud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eu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cwynion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effeithiol</a:t>
            </a:r>
            <a:r>
              <a:rPr lang="en-GB" sz="2000" dirty="0">
                <a:latin typeface="Arial" panose="020B0604020202020204" pitchFamily="34" charset="0"/>
                <a:ea typeface="Calibri" panose="020F0502020204030204" pitchFamily="34" charset="0"/>
                <a:cs typeface="Times New Roman" panose="02020603050405020304" pitchFamily="18" charset="0"/>
              </a:rPr>
              <a:t>.</a:t>
            </a:r>
          </a:p>
          <a:p>
            <a:pPr>
              <a:lnSpc>
                <a:spcPct val="115000"/>
              </a:lnSpc>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2000" dirty="0">
                <a:effectLst/>
                <a:latin typeface="Arial" panose="020B0604020202020204" pitchFamily="34" charset="0"/>
                <a:ea typeface="Calibri" panose="020F0502020204030204" pitchFamily="34" charset="0"/>
                <a:cs typeface="Times New Roman" panose="02020603050405020304" pitchFamily="18" charset="0"/>
              </a:rPr>
              <a:t>Bu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cynnydd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sylweddol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mewn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galwadau</a:t>
            </a:r>
            <a:r>
              <a:rPr lang="en-GB" sz="2000" dirty="0">
                <a:effectLst/>
                <a:latin typeface="Arial" panose="020B0604020202020204" pitchFamily="34" charset="0"/>
                <a:ea typeface="Calibri" panose="020F0502020204030204" pitchFamily="34" charset="0"/>
                <a:cs typeface="Times New Roman" panose="02020603050405020304" pitchFamily="18" charset="0"/>
              </a:rPr>
              <a:t> i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weithredu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lle</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nad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yw</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cleientiaid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eisiau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cwyno</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ond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eisiau</a:t>
            </a:r>
            <a:r>
              <a:rPr lang="en-GB" sz="2000" dirty="0">
                <a:effectLst/>
                <a:latin typeface="Arial" panose="020B0604020202020204" pitchFamily="34" charset="0"/>
                <a:ea typeface="Calibri" panose="020F0502020204030204" pitchFamily="34" charset="0"/>
                <a:cs typeface="Times New Roman" panose="02020603050405020304" pitchFamily="18" charset="0"/>
              </a:rPr>
              <a:t> i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rywbeth</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ddigwydd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ar</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frys</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Mae'r</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materion</a:t>
            </a:r>
            <a:r>
              <a:rPr lang="en-GB" sz="2000" dirty="0">
                <a:effectLst/>
                <a:latin typeface="Arial" panose="020B0604020202020204" pitchFamily="34" charset="0"/>
                <a:ea typeface="Calibri" panose="020F0502020204030204" pitchFamily="34" charset="0"/>
                <a:cs typeface="Times New Roman" panose="02020603050405020304" pitchFamily="18" charset="0"/>
              </a:rPr>
              <a:t> a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godwyd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cynnwys</a:t>
            </a:r>
            <a:r>
              <a:rPr lang="en-GB" sz="2000" dirty="0">
                <a:effectLst/>
                <a:latin typeface="Arial" panose="020B0604020202020204" pitchFamily="34" charset="0"/>
                <a:ea typeface="Calibri" panose="020F0502020204030204" pitchFamily="34" charset="0"/>
                <a:cs typeface="Times New Roman" panose="02020603050405020304" pitchFamily="18"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20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Anhawster</a:t>
            </a:r>
            <a:r>
              <a:rPr lang="en-GB" sz="2000" dirty="0">
                <a:effectLst/>
                <a:latin typeface="Arial" panose="020B0604020202020204" pitchFamily="34" charset="0"/>
                <a:ea typeface="Calibri" panose="020F0502020204030204" pitchFamily="34" charset="0"/>
                <a:cs typeface="Times New Roman" panose="02020603050405020304" pitchFamily="18" charset="0"/>
              </a:rPr>
              <a:t> i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gael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meddyginiaeth</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Llawdriniaethau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wedi'u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canslo</a:t>
            </a:r>
            <a:r>
              <a:rPr lang="en-GB" sz="2000" dirty="0">
                <a:effectLst/>
                <a:latin typeface="Arial" panose="020B0604020202020204" pitchFamily="34" charset="0"/>
                <a:ea typeface="Calibri" panose="020F0502020204030204" pitchFamily="34" charset="0"/>
                <a:cs typeface="Times New Roman" panose="02020603050405020304" pitchFamily="18" charset="0"/>
              </a:rPr>
              <a:t> ac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amseroedd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aros</a:t>
            </a:r>
            <a:r>
              <a:rPr lang="en-GB" sz="2000" dirty="0">
                <a:effectLst/>
                <a:latin typeface="Arial" panose="020B0604020202020204" pitchFamily="34" charset="0"/>
                <a:ea typeface="Calibri" panose="020F0502020204030204" pitchFamily="34" charset="0"/>
                <a:cs typeface="Times New Roman" panose="02020603050405020304" pitchFamily="18" charset="0"/>
              </a:rPr>
              <a:t> hir</a:t>
            </a:r>
          </a:p>
          <a:p>
            <a:pPr marL="342900" lvl="0" indent="-342900">
              <a:lnSpc>
                <a:spcPct val="115000"/>
              </a:lnSpc>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Anhawster</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cael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mynediad</a:t>
            </a:r>
            <a:r>
              <a:rPr lang="en-GB" sz="2000" dirty="0">
                <a:effectLst/>
                <a:latin typeface="Arial" panose="020B0604020202020204" pitchFamily="34" charset="0"/>
                <a:ea typeface="Calibri" panose="020F0502020204030204" pitchFamily="34" charset="0"/>
                <a:cs typeface="Times New Roman" panose="02020603050405020304" pitchFamily="18" charset="0"/>
              </a:rPr>
              <a:t>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gymorth</a:t>
            </a:r>
            <a:r>
              <a:rPr lang="en-GB" sz="2000" dirty="0">
                <a:effectLst/>
                <a:latin typeface="Arial" panose="020B0604020202020204" pitchFamily="34" charset="0"/>
                <a:ea typeface="Calibri" panose="020F0502020204030204" pitchFamily="34" charset="0"/>
                <a:cs typeface="Times New Roman" panose="02020603050405020304" pitchFamily="18" charset="0"/>
              </a:rPr>
              <a:t> iechyd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meddwl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cymunedol</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Problemau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cysylltu</a:t>
            </a:r>
            <a:r>
              <a:rPr lang="en-GB" sz="2000" dirty="0">
                <a:effectLst/>
                <a:latin typeface="Arial" panose="020B0604020202020204" pitchFamily="34" charset="0"/>
                <a:ea typeface="Calibri" panose="020F0502020204030204" pitchFamily="34" charset="0"/>
                <a:cs typeface="Times New Roman" panose="02020603050405020304" pitchFamily="18" charset="0"/>
              </a:rPr>
              <a:t> â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meddyg</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teulu</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Anhawster</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cael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triniaeth</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ddeintyddol</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dirty="0" err="1">
                <a:effectLst/>
                <a:latin typeface="Arial" panose="020B0604020202020204" pitchFamily="34" charset="0"/>
                <a:ea typeface="Calibri" panose="020F0502020204030204" pitchFamily="34" charset="0"/>
                <a:cs typeface="Times New Roman" panose="02020603050405020304" pitchFamily="18" charset="0"/>
              </a:rPr>
              <a:t>Pryder</a:t>
            </a:r>
            <a:r>
              <a:rPr lang="en-GB" sz="2000" dirty="0">
                <a:effectLst/>
                <a:latin typeface="Arial" panose="020B0604020202020204" pitchFamily="34" charset="0"/>
                <a:ea typeface="Calibri" panose="020F0502020204030204" pitchFamily="34" charset="0"/>
                <a:cs typeface="Times New Roman" panose="02020603050405020304" pitchFamily="18" charset="0"/>
              </a:rPr>
              <a:t> am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oedi</a:t>
            </a:r>
            <a:r>
              <a:rPr lang="en-GB" sz="2000" dirty="0">
                <a:effectLst/>
                <a:latin typeface="Arial" panose="020B0604020202020204" pitchFamily="34" charset="0"/>
                <a:ea typeface="Calibri" panose="020F0502020204030204" pitchFamily="34" charset="0"/>
                <a:cs typeface="Times New Roman" panose="02020603050405020304" pitchFamily="18" charset="0"/>
              </a:rPr>
              <a:t> i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driniaeth</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canser</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2000" dirty="0">
              <a:latin typeface="Arial" panose="020B0604020202020204" pitchFamily="34" charset="0"/>
              <a:ea typeface="Calibri" panose="020F0502020204030204" pitchFamily="34" charset="0"/>
              <a:cs typeface="Times New Roman" panose="02020603050405020304" pitchFamily="18" charset="0"/>
            </a:endParaRPr>
          </a:p>
          <a:p>
            <a:pPr lvl="0">
              <a:lnSpc>
                <a:spcPct val="115000"/>
              </a:lnSpc>
            </a:pPr>
            <a:r>
              <a:rPr lang="en-GB" sz="2000" dirty="0" err="1">
                <a:latin typeface="Arial" panose="020B0604020202020204" pitchFamily="34" charset="0"/>
                <a:ea typeface="Calibri" panose="020F0502020204030204" pitchFamily="34" charset="0"/>
                <a:cs typeface="Times New Roman" panose="02020603050405020304" pitchFamily="18" charset="0"/>
              </a:rPr>
              <a:t>Rydym</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yn</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aml</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yn</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gallu</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cynorthwyo</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drwy</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weithio</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drwy</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ein</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rhwydweithiau</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anffurfiol</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Gobeithiwn</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ymestyn</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hyn</a:t>
            </a:r>
            <a:r>
              <a:rPr lang="en-GB" sz="2000" dirty="0">
                <a:latin typeface="Arial" panose="020B0604020202020204" pitchFamily="34" charset="0"/>
                <a:ea typeface="Calibri" panose="020F0502020204030204" pitchFamily="34" charset="0"/>
                <a:cs typeface="Times New Roman" panose="02020603050405020304" pitchFamily="18" charset="0"/>
              </a:rPr>
              <a:t> i </a:t>
            </a:r>
            <a:r>
              <a:rPr lang="en-GB" sz="2000" dirty="0" err="1">
                <a:latin typeface="Arial" panose="020B0604020202020204" pitchFamily="34" charset="0"/>
                <a:ea typeface="Calibri" panose="020F0502020204030204" pitchFamily="34" charset="0"/>
                <a:cs typeface="Times New Roman" panose="02020603050405020304" pitchFamily="18" charset="0"/>
              </a:rPr>
              <a:t>ofal</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cymdeithasol</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wrth</a:t>
            </a:r>
            <a:r>
              <a:rPr lang="en-GB" sz="2000" dirty="0">
                <a:latin typeface="Arial" panose="020B0604020202020204" pitchFamily="34" charset="0"/>
                <a:ea typeface="Calibri" panose="020F0502020204030204" pitchFamily="34" charset="0"/>
                <a:cs typeface="Times New Roman" panose="02020603050405020304" pitchFamily="18" charset="0"/>
              </a:rPr>
              <a:t> i </a:t>
            </a:r>
            <a:r>
              <a:rPr lang="en-GB" sz="2000" dirty="0" err="1">
                <a:latin typeface="Arial" panose="020B0604020202020204" pitchFamily="34" charset="0"/>
                <a:ea typeface="Calibri" panose="020F0502020204030204" pitchFamily="34" charset="0"/>
                <a:cs typeface="Times New Roman" panose="02020603050405020304" pitchFamily="18" charset="0"/>
              </a:rPr>
              <a:t>berthnasoedd</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ddatblygu</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177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SemiBold"/>
              <a:ea typeface="Open Sans SemiBold"/>
              <a:cs typeface="Open Sans SemiBold"/>
              <a:sym typeface="Open Sans SemiBold"/>
            </a:endParaRPr>
          </a:p>
        </p:txBody>
      </p:sp>
      <p:sp>
        <p:nvSpPr>
          <p:cNvPr id="218" name="Google Shape;218;p10"/>
          <p:cNvSpPr txBox="1"/>
          <p:nvPr/>
        </p:nvSpPr>
        <p:spPr>
          <a:xfrm>
            <a:off x="1685305" y="129038"/>
            <a:ext cx="60945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4227"/>
              </a:buClr>
              <a:buSzPts val="2400"/>
              <a:buFont typeface="Arial"/>
              <a:buNone/>
            </a:pPr>
            <a:r>
              <a:rPr lang="en-GB" sz="4400" b="1" dirty="0" err="1">
                <a:solidFill>
                  <a:srgbClr val="D04227"/>
                </a:solidFill>
              </a:rPr>
              <a:t>Y</a:t>
            </a:r>
            <a:r>
              <a:rPr lang="en-GB" sz="4400" b="1" i="0" u="none" strike="noStrike" cap="none" dirty="0" err="1">
                <a:solidFill>
                  <a:srgbClr val="D04227"/>
                </a:solidFill>
                <a:latin typeface="Arial"/>
                <a:ea typeface="Arial"/>
                <a:cs typeface="Arial"/>
                <a:sym typeface="Arial"/>
              </a:rPr>
              <a:t>mgysylltu</a:t>
            </a:r>
            <a:endParaRPr lang="en-GB" sz="4400" b="1" i="0" u="none" strike="noStrike" cap="none" dirty="0">
              <a:solidFill>
                <a:srgbClr val="D04227"/>
              </a:solidFill>
              <a:latin typeface="Arial"/>
              <a:ea typeface="Arial"/>
              <a:cs typeface="Arial"/>
              <a:sym typeface="Arial"/>
            </a:endParaRPr>
          </a:p>
        </p:txBody>
      </p:sp>
      <p:sp>
        <p:nvSpPr>
          <p:cNvPr id="3" name="TextBox 2">
            <a:extLst>
              <a:ext uri="{FF2B5EF4-FFF2-40B4-BE49-F238E27FC236}">
                <a16:creationId xmlns:a16="http://schemas.microsoft.com/office/drawing/2014/main" id="{46582584-C0EC-F5AC-3D11-E457361914D1}"/>
              </a:ext>
            </a:extLst>
          </p:cNvPr>
          <p:cNvSpPr txBox="1"/>
          <p:nvPr/>
        </p:nvSpPr>
        <p:spPr>
          <a:xfrm>
            <a:off x="1397285" y="852755"/>
            <a:ext cx="10233061" cy="2901115"/>
          </a:xfrm>
          <a:prstGeom prst="rect">
            <a:avLst/>
          </a:prstGeom>
          <a:noFill/>
        </p:spPr>
        <p:txBody>
          <a:bodyPr wrap="square">
            <a:spAutoFit/>
          </a:bodyPr>
          <a:lstStyle/>
          <a:p>
            <a:pPr>
              <a:lnSpc>
                <a:spcPct val="115000"/>
              </a:lnSpc>
            </a:pPr>
            <a:r>
              <a:rPr lang="en-GB" sz="2000" dirty="0">
                <a:effectLst/>
                <a:latin typeface="Arial" panose="020B0604020202020204" pitchFamily="34" charset="0"/>
                <a:ea typeface="Calibri" panose="020F0502020204030204" pitchFamily="34" charset="0"/>
                <a:cs typeface="Times New Roman" panose="02020603050405020304" pitchFamily="18" charset="0"/>
              </a:rPr>
              <a:t>Mae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Gogledd</a:t>
            </a:r>
            <a:r>
              <a:rPr lang="en-GB" sz="2000" dirty="0">
                <a:effectLst/>
                <a:latin typeface="Arial" panose="020B0604020202020204" pitchFamily="34" charset="0"/>
                <a:ea typeface="Calibri" panose="020F0502020204030204" pitchFamily="34" charset="0"/>
                <a:cs typeface="Times New Roman" panose="02020603050405020304" pitchFamily="18" charset="0"/>
              </a:rPr>
              <a:t> Cymru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wedi</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cael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rhaglen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ymgysylltu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weithgar</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iawn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mae</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hyn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cynnwys</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presenoldeb</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mewn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digwyddiadau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fel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Balchder</a:t>
            </a:r>
            <a:r>
              <a:rPr lang="en-GB" sz="2000" dirty="0">
                <a:effectLst/>
                <a:latin typeface="Arial" panose="020B0604020202020204" pitchFamily="34" charset="0"/>
                <a:ea typeface="Calibri" panose="020F0502020204030204" pitchFamily="34" charset="0"/>
                <a:cs typeface="Times New Roman" panose="02020603050405020304" pitchFamily="18" charset="0"/>
              </a:rPr>
              <a:t> Sir y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Fflint</a:t>
            </a:r>
            <a:r>
              <a:rPr lang="en-GB" sz="2000" dirty="0">
                <a:effectLst/>
                <a:latin typeface="Arial" panose="020B0604020202020204" pitchFamily="34" charset="0"/>
                <a:ea typeface="Calibri" panose="020F0502020204030204" pitchFamily="34" charset="0"/>
                <a:cs typeface="Times New Roman" panose="02020603050405020304" pitchFamily="18" charset="0"/>
              </a:rPr>
              <a:t>, Eisteddfodau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Cenedlaethol</a:t>
            </a:r>
            <a:r>
              <a:rPr lang="en-GB" sz="2000" dirty="0">
                <a:effectLst/>
                <a:latin typeface="Arial" panose="020B0604020202020204" pitchFamily="34" charset="0"/>
                <a:ea typeface="Calibri" panose="020F0502020204030204" pitchFamily="34" charset="0"/>
                <a:cs typeface="Times New Roman" panose="02020603050405020304" pitchFamily="18" charset="0"/>
              </a:rPr>
              <a:t> a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Rhyngwladol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yn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ogystal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â'n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digwyddiadau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Mannau</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Diogel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pwnc-benodol</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gan</a:t>
            </a:r>
            <a:r>
              <a:rPr lang="en-GB" sz="2000" dirty="0">
                <a:effectLst/>
                <a:latin typeface="Arial" panose="020B0604020202020204" pitchFamily="34" charset="0"/>
                <a:ea typeface="Calibri" panose="020F0502020204030204" pitchFamily="34" charset="0"/>
                <a:cs typeface="Times New Roman" panose="02020603050405020304" pitchFamily="18" charset="0"/>
              </a:rPr>
              <a:t> </a:t>
            </a:r>
            <a:r>
              <a:rPr lang="en-GB" sz="2000" dirty="0" err="1">
                <a:effectLst/>
                <a:latin typeface="Arial" panose="020B0604020202020204" pitchFamily="34" charset="0"/>
                <a:ea typeface="Calibri" panose="020F0502020204030204" pitchFamily="34" charset="0"/>
                <a:cs typeface="Times New Roman" panose="02020603050405020304" pitchFamily="18" charset="0"/>
              </a:rPr>
              <a:t>gynnwys</a:t>
            </a:r>
            <a:r>
              <a:rPr lang="en-GB" sz="2000" dirty="0">
                <a:latin typeface="Arial" panose="020B0604020202020204" pitchFamily="34" charset="0"/>
                <a:ea typeface="Calibri" panose="020F0502020204030204" pitchFamily="34" charset="0"/>
                <a:cs typeface="Times New Roman" panose="02020603050405020304" pitchFamily="18" charset="0"/>
              </a:rPr>
              <a:t>;</a:t>
            </a:r>
          </a:p>
          <a:p>
            <a:pPr>
              <a:lnSpc>
                <a:spcPct val="115000"/>
              </a:lnSpc>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err="1">
                <a:latin typeface="Arial" panose="020B0604020202020204" pitchFamily="34" charset="0"/>
                <a:ea typeface="Calibri" panose="020F0502020204030204" pitchFamily="34" charset="0"/>
                <a:cs typeface="Times New Roman" panose="02020603050405020304" pitchFamily="18" charset="0"/>
              </a:rPr>
              <a:t>Therapi</a:t>
            </a:r>
            <a:r>
              <a:rPr lang="en-GB" sz="2000" dirty="0">
                <a:latin typeface="Arial" panose="020B0604020202020204" pitchFamily="34" charset="0"/>
                <a:ea typeface="Calibri" panose="020F0502020204030204" pitchFamily="34" charset="0"/>
                <a:cs typeface="Times New Roman" panose="02020603050405020304" pitchFamily="18" charset="0"/>
              </a:rPr>
              <a:t> Iaith a </a:t>
            </a:r>
            <a:r>
              <a:rPr lang="en-GB" sz="2000" dirty="0" err="1">
                <a:latin typeface="Arial" panose="020B0604020202020204" pitchFamily="34" charset="0"/>
                <a:ea typeface="Calibri" panose="020F0502020204030204" pitchFamily="34" charset="0"/>
                <a:cs typeface="Times New Roman" panose="02020603050405020304" pitchFamily="18" charset="0"/>
              </a:rPr>
              <a:t>Lleferydd</a:t>
            </a:r>
            <a:endParaRPr lang="en-GB" sz="20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err="1">
                <a:latin typeface="Arial" panose="020B0604020202020204" pitchFamily="34" charset="0"/>
                <a:ea typeface="Calibri" panose="020F0502020204030204" pitchFamily="34" charset="0"/>
                <a:cs typeface="Times New Roman" panose="02020603050405020304" pitchFamily="18" charset="0"/>
              </a:rPr>
              <a:t>Menopos</a:t>
            </a:r>
            <a:endParaRPr lang="en-GB" sz="20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err="1">
                <a:latin typeface="Arial" panose="020B0604020202020204" pitchFamily="34" charset="0"/>
                <a:ea typeface="Calibri" panose="020F0502020204030204" pitchFamily="34" charset="0"/>
                <a:cs typeface="Times New Roman" panose="02020603050405020304" pitchFamily="18" charset="0"/>
              </a:rPr>
              <a:t>Amseroedd</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Aros</a:t>
            </a:r>
            <a:endParaRPr lang="en-GB" sz="20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err="1">
                <a:latin typeface="Arial" panose="020B0604020202020204" pitchFamily="34" charset="0"/>
                <a:ea typeface="Calibri" panose="020F0502020204030204" pitchFamily="34" charset="0"/>
                <a:cs typeface="Times New Roman" panose="02020603050405020304" pitchFamily="18" charset="0"/>
              </a:rPr>
              <a:t>Gwasanaethau</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Fasgwlaidd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group of people standing in a tent&#10;&#10;Description automatically generated">
            <a:extLst>
              <a:ext uri="{FF2B5EF4-FFF2-40B4-BE49-F238E27FC236}">
                <a16:creationId xmlns:a16="http://schemas.microsoft.com/office/drawing/2014/main" id="{809D4C68-BA3D-514D-DADF-9F1A20087034}"/>
              </a:ext>
            </a:extLst>
          </p:cNvPr>
          <p:cNvPicPr>
            <a:picLocks noChangeAspect="1"/>
          </p:cNvPicPr>
          <p:nvPr/>
        </p:nvPicPr>
        <p:blipFill>
          <a:blip r:embed="rId3"/>
          <a:stretch>
            <a:fillRect/>
          </a:stretch>
        </p:blipFill>
        <p:spPr>
          <a:xfrm rot="20639225">
            <a:off x="8837972" y="2384553"/>
            <a:ext cx="2963238" cy="2963238"/>
          </a:xfrm>
          <a:prstGeom prst="rect">
            <a:avLst/>
          </a:prstGeom>
        </p:spPr>
      </p:pic>
      <p:pic>
        <p:nvPicPr>
          <p:cNvPr id="8" name="Picture 7" descr="A person holding a green brochure&#10;&#10;Description automatically generated">
            <a:extLst>
              <a:ext uri="{FF2B5EF4-FFF2-40B4-BE49-F238E27FC236}">
                <a16:creationId xmlns:a16="http://schemas.microsoft.com/office/drawing/2014/main" id="{8EDC623F-D1DD-E8E1-F961-505E7C238B90}"/>
              </a:ext>
            </a:extLst>
          </p:cNvPr>
          <p:cNvPicPr>
            <a:picLocks noChangeAspect="1"/>
          </p:cNvPicPr>
          <p:nvPr/>
        </p:nvPicPr>
        <p:blipFill>
          <a:blip r:embed="rId4"/>
          <a:stretch>
            <a:fillRect/>
          </a:stretch>
        </p:blipFill>
        <p:spPr>
          <a:xfrm rot="5654859">
            <a:off x="1397285" y="3825860"/>
            <a:ext cx="2903102" cy="2903102"/>
          </a:xfrm>
          <a:prstGeom prst="rect">
            <a:avLst/>
          </a:prstGeom>
        </p:spPr>
      </p:pic>
      <p:pic>
        <p:nvPicPr>
          <p:cNvPr id="12" name="Picture 11" descr="A person standing next to a table with a table with posters&#10;&#10;Description automatically generated">
            <a:extLst>
              <a:ext uri="{FF2B5EF4-FFF2-40B4-BE49-F238E27FC236}">
                <a16:creationId xmlns:a16="http://schemas.microsoft.com/office/drawing/2014/main" id="{3227071E-4574-6FDB-508C-C04C80170288}"/>
              </a:ext>
            </a:extLst>
          </p:cNvPr>
          <p:cNvPicPr>
            <a:picLocks noChangeAspect="1"/>
          </p:cNvPicPr>
          <p:nvPr/>
        </p:nvPicPr>
        <p:blipFill>
          <a:blip r:embed="rId5"/>
          <a:stretch>
            <a:fillRect/>
          </a:stretch>
        </p:blipFill>
        <p:spPr>
          <a:xfrm>
            <a:off x="4684415" y="3627393"/>
            <a:ext cx="4180888" cy="3135666"/>
          </a:xfrm>
          <a:prstGeom prst="rect">
            <a:avLst/>
          </a:prstGeom>
        </p:spPr>
      </p:pic>
    </p:spTree>
    <p:extLst>
      <p:ext uri="{BB962C8B-B14F-4D97-AF65-F5344CB8AC3E}">
        <p14:creationId xmlns:p14="http://schemas.microsoft.com/office/powerpoint/2010/main" val="299880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8109136" y="0"/>
            <a:ext cx="4082863" cy="6858000"/>
          </a:xfrm>
          <a:prstGeom prst="rect">
            <a:avLst/>
          </a:prstGeom>
          <a:solidFill>
            <a:srgbClr val="D04227"/>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98" name="Google Shape;98;p2"/>
          <p:cNvSpPr txBox="1"/>
          <p:nvPr/>
        </p:nvSpPr>
        <p:spPr>
          <a:xfrm>
            <a:off x="619718" y="6380252"/>
            <a:ext cx="257219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rgbClr val="288174"/>
                </a:solidFill>
                <a:latin typeface="Arial"/>
                <a:ea typeface="Arial"/>
                <a:cs typeface="Arial"/>
                <a:sym typeface="Arial"/>
              </a:rPr>
              <a:t>www.llaiswales.org</a:t>
            </a:r>
            <a:endParaRPr dirty="0"/>
          </a:p>
        </p:txBody>
      </p:sp>
      <p:sp>
        <p:nvSpPr>
          <p:cNvPr id="99" name="Google Shape;99;p2"/>
          <p:cNvSpPr txBox="1"/>
          <p:nvPr/>
        </p:nvSpPr>
        <p:spPr>
          <a:xfrm>
            <a:off x="8654421" y="2327130"/>
            <a:ext cx="3648416" cy="141074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4400"/>
              <a:buFont typeface="Arial"/>
              <a:buNone/>
            </a:pPr>
            <a:r>
              <a:rPr lang="en-GB" sz="4400" b="1" dirty="0" err="1">
                <a:solidFill>
                  <a:schemeClr val="lt1"/>
                </a:solidFill>
                <a:latin typeface="Arial"/>
                <a:ea typeface="Arial"/>
                <a:cs typeface="Arial"/>
                <a:sym typeface="Arial"/>
              </a:rPr>
              <a:t>Cyflwyno</a:t>
            </a:r>
            <a:r>
              <a:rPr lang="en-GB" sz="4400" b="1" dirty="0">
                <a:solidFill>
                  <a:schemeClr val="lt1"/>
                </a:solidFill>
                <a:latin typeface="Arial"/>
                <a:ea typeface="Arial"/>
                <a:cs typeface="Arial"/>
                <a:sym typeface="Arial"/>
              </a:rPr>
              <a:t> </a:t>
            </a:r>
            <a:r>
              <a:rPr lang="en-GB" sz="4400" b="1" dirty="0" err="1">
                <a:solidFill>
                  <a:schemeClr val="lt1"/>
                </a:solidFill>
                <a:latin typeface="Arial"/>
                <a:ea typeface="Arial"/>
                <a:cs typeface="Arial"/>
                <a:sym typeface="Arial"/>
              </a:rPr>
              <a:t>heddiw</a:t>
            </a:r>
            <a:endParaRPr dirty="0"/>
          </a:p>
        </p:txBody>
      </p:sp>
      <p:sp>
        <p:nvSpPr>
          <p:cNvPr id="101" name="Google Shape;101;p2"/>
          <p:cNvSpPr txBox="1"/>
          <p:nvPr/>
        </p:nvSpPr>
        <p:spPr>
          <a:xfrm>
            <a:off x="619717" y="2946113"/>
            <a:ext cx="6507678" cy="209849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400"/>
              <a:buFont typeface="Arial"/>
              <a:buNone/>
            </a:pPr>
            <a:r>
              <a:rPr lang="en-GB" sz="3200" b="1" dirty="0">
                <a:solidFill>
                  <a:srgbClr val="C00000"/>
                </a:solidFill>
                <a:latin typeface="Arial"/>
                <a:ea typeface="Arial"/>
                <a:cs typeface="Arial"/>
                <a:sym typeface="Arial"/>
              </a:rPr>
              <a:t>Geoff Ryall-Harvey</a:t>
            </a:r>
            <a:endParaRPr sz="1800" dirty="0">
              <a:solidFill>
                <a:srgbClr val="C00000"/>
              </a:solidFill>
            </a:endParaRPr>
          </a:p>
          <a:p>
            <a:pPr marL="0" marR="0" lvl="0" indent="0" algn="ctr" rtl="0">
              <a:lnSpc>
                <a:spcPct val="90000"/>
              </a:lnSpc>
              <a:spcBef>
                <a:spcPts val="1000"/>
              </a:spcBef>
              <a:spcAft>
                <a:spcPts val="0"/>
              </a:spcAft>
              <a:buClr>
                <a:srgbClr val="FF0000"/>
              </a:buClr>
              <a:buSzPts val="2400"/>
              <a:buFont typeface="Arial"/>
              <a:buNone/>
            </a:pPr>
            <a:r>
              <a:rPr lang="en-GB" sz="3200" b="1" dirty="0" err="1">
                <a:solidFill>
                  <a:srgbClr val="C00000"/>
                </a:solidFill>
                <a:latin typeface="Arial"/>
                <a:ea typeface="Arial"/>
                <a:cs typeface="Arial"/>
                <a:sym typeface="Arial"/>
              </a:rPr>
              <a:t>Cyfarwyddwr</a:t>
            </a:r>
            <a:r>
              <a:rPr lang="en-GB" sz="3200" b="1" dirty="0">
                <a:solidFill>
                  <a:srgbClr val="C00000"/>
                </a:solidFill>
                <a:latin typeface="Arial"/>
                <a:ea typeface="Arial"/>
                <a:cs typeface="Arial"/>
                <a:sym typeface="Arial"/>
              </a:rPr>
              <a:t> </a:t>
            </a:r>
            <a:r>
              <a:rPr lang="en-GB" sz="3200" b="1" dirty="0" err="1">
                <a:solidFill>
                  <a:srgbClr val="C00000"/>
                </a:solidFill>
                <a:latin typeface="Arial"/>
                <a:ea typeface="Arial"/>
                <a:cs typeface="Arial"/>
                <a:sym typeface="Arial"/>
              </a:rPr>
              <a:t>Rhanbarthol</a:t>
            </a:r>
            <a:r>
              <a:rPr lang="en-GB" sz="3200" b="1" dirty="0">
                <a:solidFill>
                  <a:srgbClr val="C00000"/>
                </a:solidFill>
                <a:latin typeface="Arial"/>
                <a:ea typeface="Arial"/>
                <a:cs typeface="Arial"/>
                <a:sym typeface="Arial"/>
              </a:rPr>
              <a:t> – </a:t>
            </a:r>
            <a:r>
              <a:rPr lang="en-GB" sz="3200" b="1" dirty="0" err="1">
                <a:solidFill>
                  <a:srgbClr val="C00000"/>
                </a:solidFill>
                <a:latin typeface="Arial"/>
                <a:ea typeface="Arial"/>
                <a:cs typeface="Arial"/>
                <a:sym typeface="Arial"/>
              </a:rPr>
              <a:t>Gogledd</a:t>
            </a:r>
            <a:r>
              <a:rPr lang="en-GB" sz="3200" b="1" dirty="0">
                <a:solidFill>
                  <a:srgbClr val="C00000"/>
                </a:solidFill>
                <a:latin typeface="Arial"/>
                <a:ea typeface="Arial"/>
                <a:cs typeface="Arial"/>
                <a:sym typeface="Arial"/>
              </a:rPr>
              <a:t> Cymru</a:t>
            </a:r>
            <a:endParaRPr sz="3200" b="1" dirty="0">
              <a:solidFill>
                <a:srgbClr val="C00000"/>
              </a:solidFill>
              <a:latin typeface="Arial"/>
              <a:ea typeface="Arial"/>
              <a:cs typeface="Arial"/>
              <a:sym typeface="Arial"/>
            </a:endParaRPr>
          </a:p>
        </p:txBody>
      </p:sp>
      <p:pic>
        <p:nvPicPr>
          <p:cNvPr id="2" name="Picture 1">
            <a:extLst>
              <a:ext uri="{FF2B5EF4-FFF2-40B4-BE49-F238E27FC236}">
                <a16:creationId xmlns:a16="http://schemas.microsoft.com/office/drawing/2014/main" id="{1DB57387-E991-D1F3-F5BC-30261822E8CF}"/>
              </a:ext>
            </a:extLst>
          </p:cNvPr>
          <p:cNvPicPr>
            <a:picLocks noChangeAspect="1"/>
          </p:cNvPicPr>
          <p:nvPr/>
        </p:nvPicPr>
        <p:blipFill>
          <a:blip r:embed="rId3"/>
          <a:stretch>
            <a:fillRect/>
          </a:stretch>
        </p:blipFill>
        <p:spPr>
          <a:xfrm>
            <a:off x="159987" y="108457"/>
            <a:ext cx="2156596" cy="9395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5"/>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pic>
        <p:nvPicPr>
          <p:cNvPr id="156" name="Google Shape;156;p5"/>
          <p:cNvPicPr preferRelativeResize="0"/>
          <p:nvPr/>
        </p:nvPicPr>
        <p:blipFill rotWithShape="1">
          <a:blip r:embed="rId3">
            <a:alphaModFix/>
          </a:blip>
          <a:srcRect l="11503" t="10917" r="15321" b="10883"/>
          <a:stretch/>
        </p:blipFill>
        <p:spPr>
          <a:xfrm>
            <a:off x="9524172" y="4135375"/>
            <a:ext cx="2406275" cy="2412796"/>
          </a:xfrm>
          <a:prstGeom prst="ellipse">
            <a:avLst/>
          </a:prstGeom>
          <a:noFill/>
          <a:ln>
            <a:noFill/>
          </a:ln>
        </p:spPr>
      </p:pic>
      <p:pic>
        <p:nvPicPr>
          <p:cNvPr id="3" name="Picture 2" descr="A map of a country&#10;&#10;Description automatically generated">
            <a:extLst>
              <a:ext uri="{FF2B5EF4-FFF2-40B4-BE49-F238E27FC236}">
                <a16:creationId xmlns:a16="http://schemas.microsoft.com/office/drawing/2014/main" id="{8B720BD3-FA1E-E12B-9BD0-12F696D6FA0F}"/>
              </a:ext>
            </a:extLst>
          </p:cNvPr>
          <p:cNvPicPr>
            <a:picLocks noChangeAspect="1"/>
          </p:cNvPicPr>
          <p:nvPr/>
        </p:nvPicPr>
        <p:blipFill>
          <a:blip r:embed="rId4"/>
          <a:stretch>
            <a:fillRect/>
          </a:stretch>
        </p:blipFill>
        <p:spPr>
          <a:xfrm>
            <a:off x="1472568" y="325542"/>
            <a:ext cx="8123806" cy="4421119"/>
          </a:xfrm>
          <a:prstGeom prst="rect">
            <a:avLst/>
          </a:prstGeom>
        </p:spPr>
      </p:pic>
      <p:sp>
        <p:nvSpPr>
          <p:cNvPr id="4" name="TextBox 3">
            <a:extLst>
              <a:ext uri="{FF2B5EF4-FFF2-40B4-BE49-F238E27FC236}">
                <a16:creationId xmlns:a16="http://schemas.microsoft.com/office/drawing/2014/main" id="{3E02DB5A-A841-43BF-47BA-F51F2D5FCE0C}"/>
              </a:ext>
            </a:extLst>
          </p:cNvPr>
          <p:cNvSpPr txBox="1"/>
          <p:nvPr/>
        </p:nvSpPr>
        <p:spPr>
          <a:xfrm>
            <a:off x="1900719" y="5147353"/>
            <a:ext cx="7119991" cy="1323439"/>
          </a:xfrm>
          <a:prstGeom prst="rect">
            <a:avLst/>
          </a:prstGeom>
          <a:noFill/>
        </p:spPr>
        <p:txBody>
          <a:bodyPr wrap="square" rtlCol="0">
            <a:spAutoFit/>
          </a:bodyPr>
          <a:lstStyle/>
          <a:p>
            <a:r>
              <a:rPr lang="en-GB" sz="2000" dirty="0"/>
              <a:t>Mae </a:t>
            </a:r>
            <a:r>
              <a:rPr lang="en-GB" sz="2000" dirty="0" err="1"/>
              <a:t>gan</a:t>
            </a:r>
            <a:r>
              <a:rPr lang="en-GB" sz="2000" dirty="0"/>
              <a:t> </a:t>
            </a:r>
            <a:r>
              <a:rPr lang="en-GB" sz="2000" dirty="0" err="1"/>
              <a:t>Ranbarth</a:t>
            </a:r>
            <a:r>
              <a:rPr lang="en-GB" sz="2000" dirty="0"/>
              <a:t> </a:t>
            </a:r>
            <a:r>
              <a:rPr lang="en-GB" sz="2000" dirty="0" err="1"/>
              <a:t>Gogledd</a:t>
            </a:r>
            <a:r>
              <a:rPr lang="en-GB" sz="2000" dirty="0"/>
              <a:t> Cymru </a:t>
            </a:r>
            <a:r>
              <a:rPr lang="en-GB" sz="2000" dirty="0" err="1"/>
              <a:t>swyddfeydd</a:t>
            </a:r>
            <a:r>
              <a:rPr lang="en-GB" sz="2000" dirty="0"/>
              <a:t> </a:t>
            </a:r>
            <a:r>
              <a:rPr lang="en-GB" sz="2000" dirty="0" err="1"/>
              <a:t>ym</a:t>
            </a:r>
            <a:r>
              <a:rPr lang="en-GB" sz="2000" dirty="0"/>
              <a:t> </a:t>
            </a:r>
            <a:r>
              <a:rPr lang="en-GB" sz="2000" dirty="0" err="1"/>
              <a:t>Mangor</a:t>
            </a:r>
            <a:r>
              <a:rPr lang="en-GB" sz="2000" dirty="0"/>
              <a:t> a </a:t>
            </a:r>
            <a:r>
              <a:rPr lang="en-GB" sz="2000" dirty="0" err="1"/>
              <a:t>Wrecsam</a:t>
            </a:r>
            <a:r>
              <a:rPr lang="en-GB" sz="2000" dirty="0"/>
              <a:t>. Mae </a:t>
            </a:r>
            <a:r>
              <a:rPr lang="en-GB" sz="2000" dirty="0" err="1"/>
              <a:t>pellteroedd</a:t>
            </a:r>
            <a:r>
              <a:rPr lang="en-GB" sz="2000" dirty="0"/>
              <a:t> </a:t>
            </a:r>
            <a:r>
              <a:rPr lang="en-GB" sz="2000" dirty="0" err="1"/>
              <a:t>yn</a:t>
            </a:r>
            <a:r>
              <a:rPr lang="en-GB" sz="2000" dirty="0"/>
              <a:t> hir </a:t>
            </a:r>
            <a:r>
              <a:rPr lang="en-GB" sz="2000" dirty="0" err="1"/>
              <a:t>yng</a:t>
            </a:r>
            <a:r>
              <a:rPr lang="en-GB" sz="2000" dirty="0"/>
              <a:t> </a:t>
            </a:r>
            <a:r>
              <a:rPr lang="en-GB" sz="2000" dirty="0" err="1"/>
              <a:t>Ngogledd</a:t>
            </a:r>
            <a:r>
              <a:rPr lang="en-GB" sz="2000" dirty="0"/>
              <a:t> Cymru; </a:t>
            </a:r>
            <a:r>
              <a:rPr lang="en-GB" sz="2000" dirty="0" err="1"/>
              <a:t>taith</a:t>
            </a:r>
            <a:r>
              <a:rPr lang="en-GB" sz="2000" dirty="0"/>
              <a:t> </a:t>
            </a:r>
            <a:r>
              <a:rPr lang="en-GB" sz="2000" dirty="0" err="1"/>
              <a:t>gron</a:t>
            </a:r>
            <a:r>
              <a:rPr lang="en-GB" sz="2000" dirty="0"/>
              <a:t> 150 </a:t>
            </a:r>
            <a:r>
              <a:rPr lang="en-GB" sz="2000" dirty="0" err="1"/>
              <a:t>milltir</a:t>
            </a:r>
            <a:r>
              <a:rPr lang="en-GB" sz="2000" dirty="0"/>
              <a:t> </a:t>
            </a:r>
            <a:r>
              <a:rPr lang="en-GB" sz="2000" dirty="0" err="1"/>
              <a:t>rhwng</a:t>
            </a:r>
            <a:r>
              <a:rPr lang="en-GB" sz="2000" dirty="0"/>
              <a:t> y </a:t>
            </a:r>
            <a:r>
              <a:rPr lang="en-GB" sz="2000" dirty="0" err="1"/>
              <a:t>ddwy</a:t>
            </a:r>
            <a:r>
              <a:rPr lang="en-GB" sz="2000" dirty="0"/>
              <a:t> </a:t>
            </a:r>
            <a:r>
              <a:rPr lang="en-GB" sz="2000" dirty="0" err="1"/>
              <a:t>swyddfa</a:t>
            </a:r>
            <a:r>
              <a:rPr lang="en-GB" sz="2000" dirty="0"/>
              <a:t>. Mae </a:t>
            </a:r>
            <a:r>
              <a:rPr lang="en-GB" sz="2000" dirty="0" err="1"/>
              <a:t>hi’n</a:t>
            </a:r>
            <a:r>
              <a:rPr lang="en-GB" sz="2000" dirty="0"/>
              <a:t> 115 </a:t>
            </a:r>
            <a:r>
              <a:rPr lang="en-GB" sz="2000" dirty="0" err="1"/>
              <a:t>milltir</a:t>
            </a:r>
            <a:r>
              <a:rPr lang="en-GB" sz="2000" dirty="0"/>
              <a:t> o </a:t>
            </a:r>
            <a:r>
              <a:rPr lang="en-GB" sz="2000" dirty="0" err="1"/>
              <a:t>Gaergybi</a:t>
            </a:r>
            <a:r>
              <a:rPr lang="en-GB" sz="2000" dirty="0"/>
              <a:t> </a:t>
            </a:r>
            <a:r>
              <a:rPr lang="en-GB" sz="2000" dirty="0" err="1"/>
              <a:t>yn</a:t>
            </a:r>
            <a:r>
              <a:rPr lang="en-GB" sz="2000" dirty="0"/>
              <a:t> y </a:t>
            </a:r>
            <a:r>
              <a:rPr lang="en-GB" sz="2000" dirty="0" err="1"/>
              <a:t>Gogledd</a:t>
            </a:r>
            <a:r>
              <a:rPr lang="en-GB" sz="2000" dirty="0"/>
              <a:t> i Ellesmere ger </a:t>
            </a:r>
            <a:r>
              <a:rPr lang="en-GB" sz="2000" dirty="0" err="1"/>
              <a:t>ffin</a:t>
            </a:r>
            <a:r>
              <a:rPr lang="en-GB" sz="2000" dirty="0"/>
              <a:t> </a:t>
            </a:r>
            <a:r>
              <a:rPr lang="en-GB" sz="2000" dirty="0" err="1"/>
              <a:t>Swydd</a:t>
            </a:r>
            <a:r>
              <a:rPr lang="en-GB" sz="2000" dirty="0"/>
              <a:t> </a:t>
            </a:r>
            <a:r>
              <a:rPr lang="en-GB" sz="2000" dirty="0" err="1"/>
              <a:t>Amwythig</a:t>
            </a:r>
            <a:r>
              <a:rPr lang="en-GB" sz="2000" dirty="0"/>
              <a:t>.</a:t>
            </a:r>
          </a:p>
        </p:txBody>
      </p:sp>
    </p:spTree>
    <p:extLst>
      <p:ext uri="{BB962C8B-B14F-4D97-AF65-F5344CB8AC3E}">
        <p14:creationId xmlns:p14="http://schemas.microsoft.com/office/powerpoint/2010/main" val="221654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3" descr="A picture containing person, indoor&#10;&#10;Description automatically generated"/>
          <p:cNvPicPr preferRelativeResize="0"/>
          <p:nvPr/>
        </p:nvPicPr>
        <p:blipFill rotWithShape="1">
          <a:blip r:embed="rId3">
            <a:alphaModFix/>
          </a:blip>
          <a:srcRect l="13537" r="47156"/>
          <a:stretch/>
        </p:blipFill>
        <p:spPr>
          <a:xfrm>
            <a:off x="8148506" y="0"/>
            <a:ext cx="4043494" cy="6858000"/>
          </a:xfrm>
          <a:prstGeom prst="rect">
            <a:avLst/>
          </a:prstGeom>
          <a:noFill/>
          <a:ln>
            <a:noFill/>
          </a:ln>
        </p:spPr>
      </p:pic>
      <p:sp>
        <p:nvSpPr>
          <p:cNvPr id="109" name="Google Shape;109;p3"/>
          <p:cNvSpPr txBox="1"/>
          <p:nvPr/>
        </p:nvSpPr>
        <p:spPr>
          <a:xfrm>
            <a:off x="-381636" y="1246520"/>
            <a:ext cx="5178900" cy="5241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1200"/>
              <a:buFont typeface="Arial"/>
              <a:buNone/>
            </a:pPr>
            <a:endParaRPr sz="1200" b="1" dirty="0">
              <a:solidFill>
                <a:srgbClr val="7F7F7F"/>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200"/>
              <a:buFont typeface="Arial"/>
              <a:buNone/>
            </a:pPr>
            <a:endParaRPr sz="1200" b="1" dirty="0">
              <a:solidFill>
                <a:srgbClr val="7F7F7F"/>
              </a:solidFill>
              <a:latin typeface="Arial"/>
              <a:ea typeface="Arial"/>
              <a:cs typeface="Arial"/>
              <a:sym typeface="Arial"/>
            </a:endParaRPr>
          </a:p>
        </p:txBody>
      </p:sp>
      <p:sp>
        <p:nvSpPr>
          <p:cNvPr id="111" name="Google Shape;111;p3"/>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3" name="TextBox 2">
            <a:extLst>
              <a:ext uri="{FF2B5EF4-FFF2-40B4-BE49-F238E27FC236}">
                <a16:creationId xmlns:a16="http://schemas.microsoft.com/office/drawing/2014/main" id="{C020EA2B-5942-3454-002C-881D7AAF9DA2}"/>
              </a:ext>
            </a:extLst>
          </p:cNvPr>
          <p:cNvSpPr txBox="1"/>
          <p:nvPr/>
        </p:nvSpPr>
        <p:spPr>
          <a:xfrm>
            <a:off x="1265648" y="386065"/>
            <a:ext cx="6097712" cy="4893647"/>
          </a:xfrm>
          <a:prstGeom prst="rect">
            <a:avLst/>
          </a:prstGeom>
          <a:noFill/>
        </p:spPr>
        <p:txBody>
          <a:bodyPr wrap="square">
            <a:spAutoFit/>
          </a:bodyPr>
          <a:lstStyle/>
          <a:p>
            <a:r>
              <a:rPr lang="en-GB" sz="2400" i="0" dirty="0">
                <a:solidFill>
                  <a:srgbClr val="212529"/>
                </a:solidFill>
                <a:effectLst/>
                <a:latin typeface="+mj-lt"/>
              </a:rPr>
              <a:t>Mae 6 </a:t>
            </a:r>
            <a:r>
              <a:rPr lang="en-GB" sz="2400" i="0" dirty="0" err="1">
                <a:solidFill>
                  <a:srgbClr val="212529"/>
                </a:solidFill>
                <a:effectLst/>
                <a:latin typeface="+mj-lt"/>
              </a:rPr>
              <a:t>awdurdod</a:t>
            </a:r>
            <a:r>
              <a:rPr lang="en-GB" sz="2400" i="0" dirty="0">
                <a:solidFill>
                  <a:srgbClr val="212529"/>
                </a:solidFill>
                <a:effectLst/>
                <a:latin typeface="+mj-lt"/>
              </a:rPr>
              <a:t> </a:t>
            </a:r>
            <a:r>
              <a:rPr lang="en-GB" sz="2400" i="0" dirty="0" err="1">
                <a:solidFill>
                  <a:srgbClr val="212529"/>
                </a:solidFill>
                <a:effectLst/>
                <a:latin typeface="+mj-lt"/>
              </a:rPr>
              <a:t>lleol</a:t>
            </a:r>
            <a:r>
              <a:rPr lang="en-GB" sz="2400" i="0" dirty="0">
                <a:solidFill>
                  <a:srgbClr val="212529"/>
                </a:solidFill>
                <a:effectLst/>
                <a:latin typeface="+mj-lt"/>
              </a:rPr>
              <a:t> </a:t>
            </a:r>
            <a:r>
              <a:rPr lang="en-GB" sz="2400" i="0" dirty="0" err="1">
                <a:solidFill>
                  <a:srgbClr val="212529"/>
                </a:solidFill>
                <a:effectLst/>
                <a:latin typeface="+mj-lt"/>
              </a:rPr>
              <a:t>yn</a:t>
            </a:r>
            <a:r>
              <a:rPr lang="en-GB" sz="2400" i="0" dirty="0">
                <a:solidFill>
                  <a:srgbClr val="212529"/>
                </a:solidFill>
                <a:effectLst/>
                <a:latin typeface="+mj-lt"/>
              </a:rPr>
              <a:t> </a:t>
            </a:r>
            <a:r>
              <a:rPr lang="en-GB" sz="2400" i="0" dirty="0" err="1">
                <a:solidFill>
                  <a:srgbClr val="212529"/>
                </a:solidFill>
                <a:effectLst/>
                <a:latin typeface="+mj-lt"/>
              </a:rPr>
              <a:t>darparu</a:t>
            </a:r>
            <a:r>
              <a:rPr lang="en-GB" sz="2400" i="0" dirty="0">
                <a:solidFill>
                  <a:srgbClr val="212529"/>
                </a:solidFill>
                <a:effectLst/>
                <a:latin typeface="+mj-lt"/>
              </a:rPr>
              <a:t> </a:t>
            </a:r>
            <a:r>
              <a:rPr lang="en-GB" sz="2400" i="0" dirty="0" err="1">
                <a:solidFill>
                  <a:srgbClr val="212529"/>
                </a:solidFill>
                <a:effectLst/>
                <a:latin typeface="+mj-lt"/>
              </a:rPr>
              <a:t>gofal</a:t>
            </a:r>
            <a:r>
              <a:rPr lang="en-GB" sz="2400" i="0" dirty="0">
                <a:solidFill>
                  <a:srgbClr val="212529"/>
                </a:solidFill>
                <a:effectLst/>
                <a:latin typeface="+mj-lt"/>
              </a:rPr>
              <a:t> </a:t>
            </a:r>
            <a:r>
              <a:rPr lang="en-GB" sz="2400" i="0" dirty="0" err="1">
                <a:solidFill>
                  <a:srgbClr val="212529"/>
                </a:solidFill>
                <a:effectLst/>
                <a:latin typeface="+mj-lt"/>
              </a:rPr>
              <a:t>cymdeithasol</a:t>
            </a:r>
            <a:r>
              <a:rPr lang="en-GB" sz="2400" i="0" dirty="0">
                <a:solidFill>
                  <a:srgbClr val="212529"/>
                </a:solidFill>
                <a:effectLst/>
                <a:latin typeface="+mj-lt"/>
              </a:rPr>
              <a:t> </a:t>
            </a:r>
            <a:r>
              <a:rPr lang="en-GB" sz="2400" i="0" dirty="0" err="1">
                <a:solidFill>
                  <a:srgbClr val="212529"/>
                </a:solidFill>
                <a:effectLst/>
                <a:latin typeface="+mj-lt"/>
              </a:rPr>
              <a:t>yng</a:t>
            </a:r>
            <a:r>
              <a:rPr lang="en-GB" sz="2400" i="0" dirty="0">
                <a:solidFill>
                  <a:srgbClr val="212529"/>
                </a:solidFill>
                <a:effectLst/>
                <a:latin typeface="+mj-lt"/>
              </a:rPr>
              <a:t> </a:t>
            </a:r>
            <a:r>
              <a:rPr lang="en-GB" sz="2400" i="0" dirty="0" err="1">
                <a:solidFill>
                  <a:srgbClr val="212529"/>
                </a:solidFill>
                <a:effectLst/>
                <a:latin typeface="+mj-lt"/>
              </a:rPr>
              <a:t>Ngogledd</a:t>
            </a:r>
            <a:r>
              <a:rPr lang="en-GB" sz="2400" i="0" dirty="0">
                <a:solidFill>
                  <a:srgbClr val="212529"/>
                </a:solidFill>
                <a:effectLst/>
                <a:latin typeface="+mj-lt"/>
              </a:rPr>
              <a:t> Cymru;</a:t>
            </a:r>
          </a:p>
          <a:p>
            <a:endParaRPr lang="en-GB" sz="2400" dirty="0">
              <a:solidFill>
                <a:srgbClr val="212529"/>
              </a:solidFill>
              <a:latin typeface="+mj-lt"/>
            </a:endParaRPr>
          </a:p>
          <a:p>
            <a:pPr marL="342900" indent="-342900">
              <a:buFont typeface="Arial" panose="020B0604020202020204" pitchFamily="34" charset="0"/>
              <a:buChar char="•"/>
            </a:pPr>
            <a:r>
              <a:rPr lang="en-GB" sz="2400" dirty="0">
                <a:solidFill>
                  <a:srgbClr val="212529"/>
                </a:solidFill>
                <a:latin typeface="+mj-lt"/>
              </a:rPr>
              <a:t>Ynys Môn</a:t>
            </a:r>
          </a:p>
          <a:p>
            <a:pPr marL="342900" indent="-342900">
              <a:buFont typeface="Arial" panose="020B0604020202020204" pitchFamily="34" charset="0"/>
              <a:buChar char="•"/>
            </a:pPr>
            <a:r>
              <a:rPr lang="en-GB" sz="2400" dirty="0">
                <a:solidFill>
                  <a:srgbClr val="212529"/>
                </a:solidFill>
                <a:latin typeface="+mj-lt"/>
              </a:rPr>
              <a:t>Conwy</a:t>
            </a:r>
          </a:p>
          <a:p>
            <a:pPr marL="342900" indent="-342900">
              <a:buFont typeface="Arial" panose="020B0604020202020204" pitchFamily="34" charset="0"/>
              <a:buChar char="•"/>
            </a:pPr>
            <a:r>
              <a:rPr lang="en-GB" sz="2400" dirty="0">
                <a:solidFill>
                  <a:srgbClr val="212529"/>
                </a:solidFill>
                <a:latin typeface="+mj-lt"/>
              </a:rPr>
              <a:t>Gwynedd</a:t>
            </a:r>
          </a:p>
          <a:p>
            <a:pPr marL="342900" indent="-342900">
              <a:buFont typeface="Arial" panose="020B0604020202020204" pitchFamily="34" charset="0"/>
              <a:buChar char="•"/>
            </a:pPr>
            <a:r>
              <a:rPr lang="en-GB" sz="2400" dirty="0">
                <a:solidFill>
                  <a:srgbClr val="212529"/>
                </a:solidFill>
                <a:latin typeface="+mj-lt"/>
              </a:rPr>
              <a:t>Sir y </a:t>
            </a:r>
            <a:r>
              <a:rPr lang="en-GB" sz="2400" dirty="0" err="1">
                <a:solidFill>
                  <a:srgbClr val="212529"/>
                </a:solidFill>
                <a:latin typeface="+mj-lt"/>
              </a:rPr>
              <a:t>Fflint</a:t>
            </a:r>
            <a:endParaRPr lang="en-GB" sz="2400" dirty="0">
              <a:solidFill>
                <a:srgbClr val="212529"/>
              </a:solidFill>
              <a:latin typeface="+mj-lt"/>
            </a:endParaRPr>
          </a:p>
          <a:p>
            <a:pPr marL="342900" indent="-342900">
              <a:buFont typeface="Arial" panose="020B0604020202020204" pitchFamily="34" charset="0"/>
              <a:buChar char="•"/>
            </a:pPr>
            <a:r>
              <a:rPr lang="en-GB" sz="2400" dirty="0">
                <a:solidFill>
                  <a:srgbClr val="212529"/>
                </a:solidFill>
                <a:latin typeface="+mj-lt"/>
              </a:rPr>
              <a:t>Sir </a:t>
            </a:r>
            <a:r>
              <a:rPr lang="en-GB" sz="2400" dirty="0" err="1">
                <a:solidFill>
                  <a:srgbClr val="212529"/>
                </a:solidFill>
                <a:latin typeface="+mj-lt"/>
              </a:rPr>
              <a:t>Ddinbych</a:t>
            </a:r>
            <a:endParaRPr lang="en-GB" sz="2400" dirty="0">
              <a:solidFill>
                <a:srgbClr val="212529"/>
              </a:solidFill>
              <a:latin typeface="+mj-lt"/>
            </a:endParaRPr>
          </a:p>
          <a:p>
            <a:pPr marL="342900" indent="-342900">
              <a:buFont typeface="Arial" panose="020B0604020202020204" pitchFamily="34" charset="0"/>
              <a:buChar char="•"/>
            </a:pPr>
            <a:r>
              <a:rPr lang="en-GB" sz="2400" dirty="0" err="1">
                <a:solidFill>
                  <a:srgbClr val="212529"/>
                </a:solidFill>
                <a:latin typeface="+mj-lt"/>
              </a:rPr>
              <a:t>Wrecsam</a:t>
            </a:r>
            <a:endParaRPr lang="en-GB" sz="2400" dirty="0">
              <a:solidFill>
                <a:srgbClr val="212529"/>
              </a:solidFill>
              <a:latin typeface="+mj-lt"/>
            </a:endParaRPr>
          </a:p>
          <a:p>
            <a:pPr marL="342900" indent="-342900">
              <a:buFont typeface="Arial" panose="020B0604020202020204" pitchFamily="34" charset="0"/>
              <a:buChar char="•"/>
            </a:pPr>
            <a:endParaRPr lang="en-GB" sz="2400" dirty="0">
              <a:solidFill>
                <a:srgbClr val="212529"/>
              </a:solidFill>
              <a:latin typeface="+mj-lt"/>
            </a:endParaRPr>
          </a:p>
          <a:p>
            <a:r>
              <a:rPr lang="en-GB" sz="2400" dirty="0" err="1">
                <a:latin typeface="+mj-lt"/>
              </a:rPr>
              <a:t>Mae’r</a:t>
            </a:r>
            <a:r>
              <a:rPr lang="en-GB" sz="2400" dirty="0">
                <a:latin typeface="+mj-lt"/>
              </a:rPr>
              <a:t> </a:t>
            </a:r>
            <a:r>
              <a:rPr lang="en-GB" sz="2400" dirty="0" err="1">
                <a:latin typeface="+mj-lt"/>
              </a:rPr>
              <a:t>poblogaeth</a:t>
            </a:r>
            <a:r>
              <a:rPr lang="en-GB" sz="2400" dirty="0">
                <a:latin typeface="+mj-lt"/>
              </a:rPr>
              <a:t> </a:t>
            </a:r>
            <a:r>
              <a:rPr lang="en-GB" sz="2400" dirty="0" err="1">
                <a:latin typeface="+mj-lt"/>
              </a:rPr>
              <a:t>yn</a:t>
            </a:r>
            <a:r>
              <a:rPr lang="en-GB" sz="2400" dirty="0">
                <a:latin typeface="+mj-lt"/>
              </a:rPr>
              <a:t> </a:t>
            </a:r>
            <a:r>
              <a:rPr lang="en-GB" sz="2400" dirty="0" err="1">
                <a:latin typeface="+mj-lt"/>
              </a:rPr>
              <a:t>amrywio</a:t>
            </a:r>
            <a:r>
              <a:rPr lang="en-GB" sz="2400" dirty="0">
                <a:latin typeface="+mj-lt"/>
              </a:rPr>
              <a:t> o 155,000 </a:t>
            </a:r>
            <a:r>
              <a:rPr lang="en-GB" sz="2400" dirty="0" err="1">
                <a:latin typeface="+mj-lt"/>
              </a:rPr>
              <a:t>yn</a:t>
            </a:r>
            <a:r>
              <a:rPr lang="en-GB" sz="2400" dirty="0">
                <a:latin typeface="+mj-lt"/>
              </a:rPr>
              <a:t> Sir y </a:t>
            </a:r>
            <a:r>
              <a:rPr lang="en-GB" sz="2400" dirty="0" err="1">
                <a:latin typeface="+mj-lt"/>
              </a:rPr>
              <a:t>Fflint</a:t>
            </a:r>
            <a:r>
              <a:rPr lang="en-GB" sz="2400" dirty="0">
                <a:latin typeface="+mj-lt"/>
              </a:rPr>
              <a:t> i 70,000 </a:t>
            </a:r>
            <a:r>
              <a:rPr lang="en-GB" sz="2400" dirty="0" err="1">
                <a:latin typeface="+mj-lt"/>
              </a:rPr>
              <a:t>yn</a:t>
            </a:r>
            <a:r>
              <a:rPr lang="en-GB" sz="2400" dirty="0">
                <a:latin typeface="+mj-lt"/>
              </a:rPr>
              <a:t> Ynys Môn – </a:t>
            </a:r>
            <a:r>
              <a:rPr lang="en-GB" sz="2400" dirty="0" err="1">
                <a:latin typeface="+mj-lt"/>
              </a:rPr>
              <a:t>cyfanswm</a:t>
            </a:r>
            <a:r>
              <a:rPr lang="en-GB" sz="2400" dirty="0">
                <a:latin typeface="+mj-lt"/>
              </a:rPr>
              <a:t> y </a:t>
            </a:r>
            <a:r>
              <a:rPr lang="en-GB" sz="2400" dirty="0" err="1">
                <a:latin typeface="+mj-lt"/>
              </a:rPr>
              <a:t>boblogaeth</a:t>
            </a:r>
            <a:r>
              <a:rPr lang="en-GB" sz="2400" dirty="0">
                <a:latin typeface="+mj-lt"/>
              </a:rPr>
              <a:t> </a:t>
            </a:r>
            <a:r>
              <a:rPr lang="en-GB" sz="2400" dirty="0" err="1">
                <a:latin typeface="+mj-lt"/>
              </a:rPr>
              <a:t>yw</a:t>
            </a:r>
            <a:r>
              <a:rPr lang="en-GB" sz="2400" dirty="0">
                <a:latin typeface="+mj-lt"/>
              </a:rPr>
              <a:t> </a:t>
            </a:r>
            <a:r>
              <a:rPr lang="en-GB" sz="2400" dirty="0" err="1">
                <a:latin typeface="+mj-lt"/>
              </a:rPr>
              <a:t>tua</a:t>
            </a:r>
            <a:r>
              <a:rPr lang="en-GB" sz="2400" dirty="0">
                <a:latin typeface="+mj-lt"/>
              </a:rPr>
              <a:t> 730,000.</a:t>
            </a:r>
          </a:p>
        </p:txBody>
      </p:sp>
    </p:spTree>
    <p:extLst>
      <p:ext uri="{BB962C8B-B14F-4D97-AF65-F5344CB8AC3E}">
        <p14:creationId xmlns:p14="http://schemas.microsoft.com/office/powerpoint/2010/main" val="356549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Google Shape;109;p3"/>
          <p:cNvSpPr txBox="1"/>
          <p:nvPr/>
        </p:nvSpPr>
        <p:spPr>
          <a:xfrm>
            <a:off x="-381636" y="1246520"/>
            <a:ext cx="5178900" cy="5241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1200"/>
              <a:buFont typeface="Arial"/>
              <a:buNone/>
            </a:pPr>
            <a:endParaRPr sz="1200" b="1" dirty="0">
              <a:solidFill>
                <a:srgbClr val="7F7F7F"/>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200"/>
              <a:buFont typeface="Arial"/>
              <a:buNone/>
            </a:pPr>
            <a:endParaRPr sz="1200" b="1" dirty="0">
              <a:solidFill>
                <a:srgbClr val="7F7F7F"/>
              </a:solidFill>
              <a:latin typeface="Arial"/>
              <a:ea typeface="Arial"/>
              <a:cs typeface="Arial"/>
              <a:sym typeface="Arial"/>
            </a:endParaRPr>
          </a:p>
        </p:txBody>
      </p:sp>
      <p:sp>
        <p:nvSpPr>
          <p:cNvPr id="111" name="Google Shape;111;p3"/>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3" name="TextBox 2">
            <a:extLst>
              <a:ext uri="{FF2B5EF4-FFF2-40B4-BE49-F238E27FC236}">
                <a16:creationId xmlns:a16="http://schemas.microsoft.com/office/drawing/2014/main" id="{C020EA2B-5942-3454-002C-881D7AAF9DA2}"/>
              </a:ext>
            </a:extLst>
          </p:cNvPr>
          <p:cNvSpPr txBox="1"/>
          <p:nvPr/>
        </p:nvSpPr>
        <p:spPr>
          <a:xfrm>
            <a:off x="1422566" y="196412"/>
            <a:ext cx="10429878" cy="6494085"/>
          </a:xfrm>
          <a:prstGeom prst="rect">
            <a:avLst/>
          </a:prstGeom>
          <a:noFill/>
        </p:spPr>
        <p:txBody>
          <a:bodyPr wrap="square">
            <a:spAutoFit/>
          </a:bodyPr>
          <a:lstStyle/>
          <a:p>
            <a:r>
              <a:rPr lang="en-GB" sz="3200" b="1" i="0" dirty="0" err="1">
                <a:solidFill>
                  <a:srgbClr val="212529"/>
                </a:solidFill>
                <a:effectLst/>
                <a:latin typeface="+mj-lt"/>
              </a:rPr>
              <a:t>Bwrdd</a:t>
            </a:r>
            <a:r>
              <a:rPr lang="en-GB" sz="3200" b="1" i="0" dirty="0">
                <a:solidFill>
                  <a:srgbClr val="212529"/>
                </a:solidFill>
                <a:effectLst/>
                <a:latin typeface="+mj-lt"/>
              </a:rPr>
              <a:t> Iechyd </a:t>
            </a:r>
            <a:r>
              <a:rPr lang="en-GB" sz="3200" b="1" i="0" dirty="0" err="1">
                <a:solidFill>
                  <a:srgbClr val="212529"/>
                </a:solidFill>
                <a:effectLst/>
                <a:latin typeface="+mj-lt"/>
              </a:rPr>
              <a:t>Prifysgol</a:t>
            </a:r>
            <a:r>
              <a:rPr lang="en-GB" sz="3200" b="1" i="0" dirty="0">
                <a:solidFill>
                  <a:srgbClr val="212529"/>
                </a:solidFill>
                <a:effectLst/>
                <a:latin typeface="+mj-lt"/>
              </a:rPr>
              <a:t> Betsi Cadwaladr </a:t>
            </a:r>
            <a:r>
              <a:rPr lang="en-GB" sz="3200" i="0" dirty="0" err="1">
                <a:solidFill>
                  <a:srgbClr val="212529"/>
                </a:solidFill>
                <a:effectLst/>
                <a:latin typeface="+mj-lt"/>
              </a:rPr>
              <a:t>yw’r</a:t>
            </a:r>
            <a:r>
              <a:rPr lang="en-GB" sz="3200" i="0" dirty="0">
                <a:solidFill>
                  <a:srgbClr val="212529"/>
                </a:solidFill>
                <a:effectLst/>
                <a:latin typeface="+mj-lt"/>
              </a:rPr>
              <a:t> </a:t>
            </a:r>
            <a:r>
              <a:rPr lang="en-GB" sz="3200" i="0" dirty="0" err="1">
                <a:solidFill>
                  <a:srgbClr val="212529"/>
                </a:solidFill>
                <a:effectLst/>
                <a:latin typeface="+mj-lt"/>
              </a:rPr>
              <a:t>sefydliad</a:t>
            </a:r>
            <a:r>
              <a:rPr lang="en-GB" sz="3200" i="0" dirty="0">
                <a:solidFill>
                  <a:srgbClr val="212529"/>
                </a:solidFill>
                <a:effectLst/>
                <a:latin typeface="+mj-lt"/>
              </a:rPr>
              <a:t> iechyd </a:t>
            </a:r>
            <a:r>
              <a:rPr lang="en-GB" sz="3200" i="0" dirty="0" err="1">
                <a:solidFill>
                  <a:srgbClr val="212529"/>
                </a:solidFill>
                <a:effectLst/>
                <a:latin typeface="+mj-lt"/>
              </a:rPr>
              <a:t>mwyaf</a:t>
            </a:r>
            <a:r>
              <a:rPr lang="en-GB" sz="3200" i="0" dirty="0">
                <a:solidFill>
                  <a:srgbClr val="212529"/>
                </a:solidFill>
                <a:effectLst/>
                <a:latin typeface="+mj-lt"/>
              </a:rPr>
              <a:t> </a:t>
            </a:r>
            <a:r>
              <a:rPr lang="en-GB" sz="3200" i="0" dirty="0" err="1">
                <a:solidFill>
                  <a:srgbClr val="212529"/>
                </a:solidFill>
                <a:effectLst/>
                <a:latin typeface="+mj-lt"/>
              </a:rPr>
              <a:t>yng</a:t>
            </a:r>
            <a:r>
              <a:rPr lang="en-GB" sz="3200" i="0" dirty="0">
                <a:solidFill>
                  <a:srgbClr val="212529"/>
                </a:solidFill>
                <a:effectLst/>
                <a:latin typeface="+mj-lt"/>
              </a:rPr>
              <a:t> </a:t>
            </a:r>
            <a:r>
              <a:rPr lang="en-GB" sz="3200" i="0" dirty="0" err="1">
                <a:solidFill>
                  <a:srgbClr val="212529"/>
                </a:solidFill>
                <a:effectLst/>
                <a:latin typeface="+mj-lt"/>
              </a:rPr>
              <a:t>Nghymru</a:t>
            </a:r>
            <a:r>
              <a:rPr lang="en-GB" sz="3200" i="0" dirty="0">
                <a:solidFill>
                  <a:srgbClr val="212529"/>
                </a:solidFill>
                <a:effectLst/>
                <a:latin typeface="+mj-lt"/>
              </a:rPr>
              <a:t>, </a:t>
            </a:r>
            <a:r>
              <a:rPr lang="en-GB" sz="3200" i="0" dirty="0" err="1">
                <a:solidFill>
                  <a:srgbClr val="212529"/>
                </a:solidFill>
                <a:effectLst/>
                <a:latin typeface="+mj-lt"/>
              </a:rPr>
              <a:t>gyda</a:t>
            </a:r>
            <a:r>
              <a:rPr lang="en-GB" sz="3200" i="0" dirty="0">
                <a:solidFill>
                  <a:srgbClr val="212529"/>
                </a:solidFill>
                <a:effectLst/>
                <a:latin typeface="+mj-lt"/>
              </a:rPr>
              <a:t> </a:t>
            </a:r>
            <a:r>
              <a:rPr lang="en-GB" sz="3200" i="0" dirty="0" err="1">
                <a:solidFill>
                  <a:srgbClr val="212529"/>
                </a:solidFill>
                <a:effectLst/>
                <a:latin typeface="+mj-lt"/>
              </a:rPr>
              <a:t>chyllideb</a:t>
            </a:r>
            <a:r>
              <a:rPr lang="en-GB" sz="3200" i="0" dirty="0">
                <a:solidFill>
                  <a:srgbClr val="212529"/>
                </a:solidFill>
                <a:effectLst/>
                <a:latin typeface="+mj-lt"/>
              </a:rPr>
              <a:t> o </a:t>
            </a:r>
            <a:r>
              <a:rPr lang="en-GB" sz="3200" b="1" i="0" dirty="0">
                <a:solidFill>
                  <a:srgbClr val="212529"/>
                </a:solidFill>
                <a:effectLst/>
                <a:latin typeface="+mj-lt"/>
              </a:rPr>
              <a:t>£1.87 </a:t>
            </a:r>
            <a:r>
              <a:rPr lang="en-GB" sz="3200" b="1" i="0" dirty="0" err="1">
                <a:solidFill>
                  <a:srgbClr val="212529"/>
                </a:solidFill>
                <a:effectLst/>
                <a:latin typeface="+mj-lt"/>
              </a:rPr>
              <a:t>biliwn</a:t>
            </a:r>
            <a:r>
              <a:rPr lang="en-GB" sz="3200" b="1" i="0" dirty="0">
                <a:solidFill>
                  <a:srgbClr val="212529"/>
                </a:solidFill>
                <a:effectLst/>
                <a:latin typeface="+mj-lt"/>
              </a:rPr>
              <a:t> </a:t>
            </a:r>
            <a:r>
              <a:rPr lang="en-GB" sz="3200" i="0" dirty="0">
                <a:solidFill>
                  <a:srgbClr val="212529"/>
                </a:solidFill>
                <a:effectLst/>
                <a:latin typeface="+mj-lt"/>
              </a:rPr>
              <a:t>a </a:t>
            </a:r>
            <a:r>
              <a:rPr lang="en-GB" sz="3200" i="0" dirty="0" err="1">
                <a:solidFill>
                  <a:srgbClr val="212529"/>
                </a:solidFill>
                <a:effectLst/>
                <a:latin typeface="+mj-lt"/>
              </a:rPr>
              <a:t>gweithlu</a:t>
            </a:r>
            <a:r>
              <a:rPr lang="en-GB" sz="3200" i="0" dirty="0">
                <a:solidFill>
                  <a:srgbClr val="212529"/>
                </a:solidFill>
                <a:effectLst/>
                <a:latin typeface="+mj-lt"/>
              </a:rPr>
              <a:t> o </a:t>
            </a:r>
            <a:r>
              <a:rPr lang="en-GB" sz="3200" i="0" dirty="0" err="1">
                <a:solidFill>
                  <a:srgbClr val="212529"/>
                </a:solidFill>
                <a:effectLst/>
                <a:latin typeface="+mj-lt"/>
              </a:rPr>
              <a:t>dros</a:t>
            </a:r>
            <a:r>
              <a:rPr lang="en-GB" sz="3200" i="0" dirty="0">
                <a:solidFill>
                  <a:srgbClr val="212529"/>
                </a:solidFill>
                <a:effectLst/>
                <a:latin typeface="+mj-lt"/>
              </a:rPr>
              <a:t> </a:t>
            </a:r>
            <a:r>
              <a:rPr lang="en-GB" sz="3200" b="1" i="0" dirty="0">
                <a:solidFill>
                  <a:srgbClr val="212529"/>
                </a:solidFill>
                <a:effectLst/>
                <a:latin typeface="+mj-lt"/>
              </a:rPr>
              <a:t>19,000</a:t>
            </a:r>
            <a:r>
              <a:rPr lang="en-GB" sz="3200" i="0" dirty="0">
                <a:solidFill>
                  <a:srgbClr val="212529"/>
                </a:solidFill>
                <a:effectLst/>
                <a:latin typeface="+mj-lt"/>
              </a:rPr>
              <a:t>. </a:t>
            </a:r>
            <a:r>
              <a:rPr lang="en-GB" sz="3200" i="0" dirty="0" err="1">
                <a:solidFill>
                  <a:srgbClr val="212529"/>
                </a:solidFill>
                <a:effectLst/>
                <a:latin typeface="+mj-lt"/>
              </a:rPr>
              <a:t>Mae’r</a:t>
            </a:r>
            <a:r>
              <a:rPr lang="en-GB" sz="3200" i="0" dirty="0">
                <a:solidFill>
                  <a:srgbClr val="212529"/>
                </a:solidFill>
                <a:effectLst/>
                <a:latin typeface="+mj-lt"/>
              </a:rPr>
              <a:t> </a:t>
            </a:r>
            <a:r>
              <a:rPr lang="en-GB" sz="3200" i="0" dirty="0" err="1">
                <a:solidFill>
                  <a:srgbClr val="212529"/>
                </a:solidFill>
                <a:effectLst/>
                <a:latin typeface="+mj-lt"/>
              </a:rPr>
              <a:t>Bwrdd</a:t>
            </a:r>
            <a:r>
              <a:rPr lang="en-GB" sz="3200" i="0" dirty="0">
                <a:solidFill>
                  <a:srgbClr val="212529"/>
                </a:solidFill>
                <a:effectLst/>
                <a:latin typeface="+mj-lt"/>
              </a:rPr>
              <a:t> Iechyd </a:t>
            </a:r>
            <a:r>
              <a:rPr lang="en-GB" sz="3200" i="0" dirty="0" err="1">
                <a:solidFill>
                  <a:srgbClr val="212529"/>
                </a:solidFill>
                <a:effectLst/>
                <a:latin typeface="+mj-lt"/>
              </a:rPr>
              <a:t>yn</a:t>
            </a:r>
            <a:r>
              <a:rPr lang="en-GB" sz="3200" i="0" dirty="0">
                <a:solidFill>
                  <a:srgbClr val="212529"/>
                </a:solidFill>
                <a:effectLst/>
                <a:latin typeface="+mj-lt"/>
              </a:rPr>
              <a:t> </a:t>
            </a:r>
            <a:r>
              <a:rPr lang="en-GB" sz="3200" i="0" dirty="0" err="1">
                <a:solidFill>
                  <a:srgbClr val="212529"/>
                </a:solidFill>
                <a:effectLst/>
                <a:latin typeface="+mj-lt"/>
              </a:rPr>
              <a:t>gyfrifol</a:t>
            </a:r>
            <a:r>
              <a:rPr lang="en-GB" sz="3200" i="0" dirty="0">
                <a:solidFill>
                  <a:srgbClr val="212529"/>
                </a:solidFill>
                <a:effectLst/>
                <a:latin typeface="+mj-lt"/>
              </a:rPr>
              <a:t> am </a:t>
            </a:r>
            <a:r>
              <a:rPr lang="en-GB" sz="3200" i="0" dirty="0" err="1">
                <a:solidFill>
                  <a:srgbClr val="212529"/>
                </a:solidFill>
                <a:effectLst/>
                <a:latin typeface="+mj-lt"/>
              </a:rPr>
              <a:t>ddarparu</a:t>
            </a:r>
            <a:r>
              <a:rPr lang="en-GB" sz="3200" i="0" dirty="0">
                <a:solidFill>
                  <a:srgbClr val="212529"/>
                </a:solidFill>
                <a:effectLst/>
                <a:latin typeface="+mj-lt"/>
              </a:rPr>
              <a:t> </a:t>
            </a:r>
            <a:r>
              <a:rPr lang="en-GB" sz="3200" i="0" dirty="0" err="1">
                <a:solidFill>
                  <a:srgbClr val="212529"/>
                </a:solidFill>
                <a:effectLst/>
                <a:latin typeface="+mj-lt"/>
              </a:rPr>
              <a:t>gwasanaethau</a:t>
            </a:r>
            <a:r>
              <a:rPr lang="en-GB" sz="3200" i="0" dirty="0">
                <a:solidFill>
                  <a:srgbClr val="212529"/>
                </a:solidFill>
                <a:effectLst/>
                <a:latin typeface="+mj-lt"/>
              </a:rPr>
              <a:t> </a:t>
            </a:r>
            <a:r>
              <a:rPr lang="en-GB" sz="3200" i="0" dirty="0" err="1">
                <a:solidFill>
                  <a:srgbClr val="212529"/>
                </a:solidFill>
                <a:effectLst/>
                <a:latin typeface="+mj-lt"/>
              </a:rPr>
              <a:t>gofal</a:t>
            </a:r>
            <a:r>
              <a:rPr lang="en-GB" sz="3200" i="0" dirty="0">
                <a:solidFill>
                  <a:srgbClr val="212529"/>
                </a:solidFill>
                <a:effectLst/>
                <a:latin typeface="+mj-lt"/>
              </a:rPr>
              <a:t> iechyd i </a:t>
            </a:r>
            <a:r>
              <a:rPr lang="en-GB" sz="3200" i="0" dirty="0" err="1">
                <a:solidFill>
                  <a:srgbClr val="212529"/>
                </a:solidFill>
                <a:effectLst/>
                <a:latin typeface="+mj-lt"/>
              </a:rPr>
              <a:t>bron</a:t>
            </a:r>
            <a:r>
              <a:rPr lang="en-GB" sz="3200" i="0" dirty="0">
                <a:solidFill>
                  <a:srgbClr val="212529"/>
                </a:solidFill>
                <a:effectLst/>
                <a:latin typeface="+mj-lt"/>
              </a:rPr>
              <a:t> i </a:t>
            </a:r>
            <a:r>
              <a:rPr lang="en-GB" sz="3200" b="1" i="0" dirty="0">
                <a:solidFill>
                  <a:srgbClr val="212529"/>
                </a:solidFill>
                <a:effectLst/>
                <a:latin typeface="+mj-lt"/>
              </a:rPr>
              <a:t>3/4 M</a:t>
            </a:r>
            <a:r>
              <a:rPr lang="en-GB" sz="3200" i="0" dirty="0">
                <a:solidFill>
                  <a:srgbClr val="212529"/>
                </a:solidFill>
                <a:effectLst/>
                <a:latin typeface="+mj-lt"/>
              </a:rPr>
              <a:t> </a:t>
            </a:r>
            <a:r>
              <a:rPr lang="en-GB" sz="3200" b="1" i="0" dirty="0">
                <a:solidFill>
                  <a:srgbClr val="212529"/>
                </a:solidFill>
                <a:effectLst/>
                <a:latin typeface="+mj-lt"/>
              </a:rPr>
              <a:t>o </a:t>
            </a:r>
            <a:r>
              <a:rPr lang="en-GB" sz="3200" b="1" i="0" dirty="0" err="1">
                <a:solidFill>
                  <a:srgbClr val="212529"/>
                </a:solidFill>
                <a:effectLst/>
                <a:latin typeface="+mj-lt"/>
              </a:rPr>
              <a:t>bobl</a:t>
            </a:r>
            <a:r>
              <a:rPr lang="en-GB" sz="3200" b="1" i="0" dirty="0">
                <a:solidFill>
                  <a:srgbClr val="212529"/>
                </a:solidFill>
                <a:effectLst/>
                <a:latin typeface="+mj-lt"/>
              </a:rPr>
              <a:t> </a:t>
            </a:r>
            <a:r>
              <a:rPr lang="en-GB" sz="3200" i="0" dirty="0" err="1">
                <a:solidFill>
                  <a:srgbClr val="212529"/>
                </a:solidFill>
                <a:effectLst/>
                <a:latin typeface="+mj-lt"/>
              </a:rPr>
              <a:t>ar</a:t>
            </a:r>
            <a:r>
              <a:rPr lang="en-GB" sz="3200" i="0" dirty="0">
                <a:solidFill>
                  <a:srgbClr val="212529"/>
                </a:solidFill>
                <a:effectLst/>
                <a:latin typeface="+mj-lt"/>
              </a:rPr>
              <a:t> draws </a:t>
            </a:r>
            <a:r>
              <a:rPr lang="en-GB" sz="3200" i="0" dirty="0" err="1">
                <a:solidFill>
                  <a:srgbClr val="212529"/>
                </a:solidFill>
                <a:effectLst/>
                <a:latin typeface="+mj-lt"/>
              </a:rPr>
              <a:t>chwe</a:t>
            </a:r>
            <a:r>
              <a:rPr lang="en-GB" sz="3200" i="0" dirty="0">
                <a:solidFill>
                  <a:srgbClr val="212529"/>
                </a:solidFill>
                <a:effectLst/>
                <a:latin typeface="+mj-lt"/>
              </a:rPr>
              <a:t> sir </a:t>
            </a:r>
            <a:r>
              <a:rPr lang="en-GB" sz="3200" i="0" dirty="0" err="1">
                <a:solidFill>
                  <a:srgbClr val="212529"/>
                </a:solidFill>
                <a:effectLst/>
                <a:latin typeface="+mj-lt"/>
              </a:rPr>
              <a:t>Gogledd</a:t>
            </a:r>
            <a:r>
              <a:rPr lang="en-GB" sz="3200" i="0" dirty="0">
                <a:solidFill>
                  <a:srgbClr val="212529"/>
                </a:solidFill>
                <a:effectLst/>
                <a:latin typeface="+mj-lt"/>
              </a:rPr>
              <a:t> Cymru</a:t>
            </a:r>
            <a:r>
              <a:rPr lang="en-GB" sz="3200" b="0" i="0" dirty="0">
                <a:solidFill>
                  <a:srgbClr val="212529"/>
                </a:solidFill>
                <a:effectLst/>
                <a:latin typeface="+mj-lt"/>
              </a:rPr>
              <a:t>.</a:t>
            </a:r>
          </a:p>
          <a:p>
            <a:endParaRPr lang="en-GB" sz="3200" dirty="0">
              <a:solidFill>
                <a:srgbClr val="212529"/>
              </a:solidFill>
              <a:latin typeface="+mj-lt"/>
            </a:endParaRPr>
          </a:p>
          <a:p>
            <a:r>
              <a:rPr lang="en-GB" sz="3200" dirty="0">
                <a:solidFill>
                  <a:srgbClr val="212529"/>
                </a:solidFill>
                <a:latin typeface="+mj-lt"/>
              </a:rPr>
              <a:t>Mae </a:t>
            </a:r>
            <a:r>
              <a:rPr lang="en-GB" sz="3200" dirty="0" err="1">
                <a:solidFill>
                  <a:srgbClr val="212529"/>
                </a:solidFill>
                <a:latin typeface="+mj-lt"/>
              </a:rPr>
              <a:t>yna</a:t>
            </a:r>
            <a:r>
              <a:rPr lang="en-GB" sz="3200" dirty="0">
                <a:solidFill>
                  <a:srgbClr val="212529"/>
                </a:solidFill>
                <a:latin typeface="+mj-lt"/>
              </a:rPr>
              <a:t> </a:t>
            </a:r>
            <a:r>
              <a:rPr lang="en-GB" sz="3200" b="1" dirty="0">
                <a:solidFill>
                  <a:srgbClr val="212529"/>
                </a:solidFill>
                <a:latin typeface="+mj-lt"/>
              </a:rPr>
              <a:t>3 Ysbyty </a:t>
            </a:r>
            <a:r>
              <a:rPr lang="en-GB" sz="3200" b="1" dirty="0" err="1">
                <a:solidFill>
                  <a:srgbClr val="212529"/>
                </a:solidFill>
                <a:latin typeface="+mj-lt"/>
              </a:rPr>
              <a:t>Cyffredinol</a:t>
            </a:r>
            <a:r>
              <a:rPr lang="en-GB" sz="3200" b="1" dirty="0">
                <a:solidFill>
                  <a:srgbClr val="212529"/>
                </a:solidFill>
                <a:latin typeface="+mj-lt"/>
              </a:rPr>
              <a:t> Dosbarth </a:t>
            </a:r>
            <a:r>
              <a:rPr lang="en-GB" sz="3200" dirty="0">
                <a:solidFill>
                  <a:srgbClr val="212529"/>
                </a:solidFill>
                <a:latin typeface="+mj-lt"/>
              </a:rPr>
              <a:t>a </a:t>
            </a:r>
            <a:r>
              <a:rPr lang="en-GB" sz="3200" b="1" dirty="0">
                <a:solidFill>
                  <a:srgbClr val="212529"/>
                </a:solidFill>
                <a:latin typeface="+mj-lt"/>
              </a:rPr>
              <a:t>15 Ysbyty </a:t>
            </a:r>
            <a:r>
              <a:rPr lang="en-GB" sz="3200" b="1" dirty="0" err="1">
                <a:solidFill>
                  <a:srgbClr val="212529"/>
                </a:solidFill>
                <a:latin typeface="+mj-lt"/>
              </a:rPr>
              <a:t>Cymunedol</a:t>
            </a:r>
            <a:r>
              <a:rPr lang="en-GB" sz="3200" dirty="0">
                <a:solidFill>
                  <a:srgbClr val="212529"/>
                </a:solidFill>
                <a:latin typeface="+mj-lt"/>
              </a:rPr>
              <a:t>. </a:t>
            </a:r>
            <a:r>
              <a:rPr lang="en-GB" sz="3200" dirty="0" err="1">
                <a:solidFill>
                  <a:srgbClr val="212529"/>
                </a:solidFill>
                <a:latin typeface="+mj-lt"/>
              </a:rPr>
              <a:t>Mae’r</a:t>
            </a:r>
            <a:r>
              <a:rPr lang="en-GB" sz="3200" dirty="0">
                <a:solidFill>
                  <a:srgbClr val="212529"/>
                </a:solidFill>
                <a:latin typeface="+mj-lt"/>
              </a:rPr>
              <a:t> </a:t>
            </a:r>
            <a:r>
              <a:rPr lang="en-GB" sz="3200" dirty="0" err="1">
                <a:solidFill>
                  <a:srgbClr val="212529"/>
                </a:solidFill>
                <a:latin typeface="+mj-lt"/>
              </a:rPr>
              <a:t>Bwrdd</a:t>
            </a:r>
            <a:r>
              <a:rPr lang="en-GB" sz="3200" dirty="0">
                <a:solidFill>
                  <a:srgbClr val="212529"/>
                </a:solidFill>
                <a:latin typeface="+mj-lt"/>
              </a:rPr>
              <a:t> Iechyd </a:t>
            </a:r>
            <a:r>
              <a:rPr lang="en-GB" sz="3200" dirty="0" err="1">
                <a:solidFill>
                  <a:srgbClr val="212529"/>
                </a:solidFill>
                <a:latin typeface="+mj-lt"/>
              </a:rPr>
              <a:t>yn</a:t>
            </a:r>
            <a:r>
              <a:rPr lang="en-GB" sz="3200" dirty="0">
                <a:solidFill>
                  <a:srgbClr val="212529"/>
                </a:solidFill>
                <a:latin typeface="+mj-lt"/>
              </a:rPr>
              <a:t> </a:t>
            </a:r>
            <a:r>
              <a:rPr lang="en-GB" sz="3200" dirty="0" err="1">
                <a:solidFill>
                  <a:srgbClr val="212529"/>
                </a:solidFill>
                <a:latin typeface="+mj-lt"/>
              </a:rPr>
              <a:t>cydlynu</a:t>
            </a:r>
            <a:r>
              <a:rPr lang="en-GB" sz="3200" dirty="0">
                <a:solidFill>
                  <a:srgbClr val="212529"/>
                </a:solidFill>
                <a:latin typeface="+mj-lt"/>
              </a:rPr>
              <a:t> </a:t>
            </a:r>
            <a:r>
              <a:rPr lang="en-GB" sz="3200" dirty="0" err="1">
                <a:solidFill>
                  <a:srgbClr val="212529"/>
                </a:solidFill>
                <a:latin typeface="+mj-lt"/>
              </a:rPr>
              <a:t>gwaith</a:t>
            </a:r>
            <a:r>
              <a:rPr lang="en-GB" sz="3200" dirty="0">
                <a:solidFill>
                  <a:srgbClr val="212529"/>
                </a:solidFill>
                <a:latin typeface="+mj-lt"/>
              </a:rPr>
              <a:t> </a:t>
            </a:r>
            <a:r>
              <a:rPr lang="en-GB" sz="3200" b="1" dirty="0">
                <a:solidFill>
                  <a:srgbClr val="212529"/>
                </a:solidFill>
                <a:latin typeface="+mj-lt"/>
              </a:rPr>
              <a:t>96 o </a:t>
            </a:r>
            <a:r>
              <a:rPr lang="en-GB" sz="3200" b="1">
                <a:solidFill>
                  <a:srgbClr val="212529"/>
                </a:solidFill>
                <a:latin typeface="+mj-lt"/>
              </a:rPr>
              <a:t>feddygfeydd </a:t>
            </a:r>
            <a:r>
              <a:rPr lang="en-GB" sz="3200" b="1" dirty="0" err="1">
                <a:solidFill>
                  <a:srgbClr val="212529"/>
                </a:solidFill>
                <a:latin typeface="+mj-lt"/>
              </a:rPr>
              <a:t>teulu</a:t>
            </a:r>
            <a:r>
              <a:rPr lang="en-GB" sz="3200" dirty="0">
                <a:solidFill>
                  <a:srgbClr val="212529"/>
                </a:solidFill>
                <a:latin typeface="+mj-lt"/>
              </a:rPr>
              <a:t>, a </a:t>
            </a:r>
            <a:r>
              <a:rPr lang="en-GB" sz="3200" dirty="0" err="1">
                <a:solidFill>
                  <a:srgbClr val="212529"/>
                </a:solidFill>
                <a:latin typeface="+mj-lt"/>
              </a:rPr>
              <a:t>gwasanaethau’r</a:t>
            </a:r>
            <a:r>
              <a:rPr lang="en-GB" sz="3200" dirty="0">
                <a:solidFill>
                  <a:srgbClr val="212529"/>
                </a:solidFill>
                <a:latin typeface="+mj-lt"/>
              </a:rPr>
              <a:t> GIG a </a:t>
            </a:r>
            <a:r>
              <a:rPr lang="en-GB" sz="3200" dirty="0" err="1">
                <a:solidFill>
                  <a:srgbClr val="212529"/>
                </a:solidFill>
                <a:latin typeface="+mj-lt"/>
              </a:rPr>
              <a:t>ddarperir</a:t>
            </a:r>
            <a:r>
              <a:rPr lang="en-GB" sz="3200" dirty="0">
                <a:solidFill>
                  <a:srgbClr val="212529"/>
                </a:solidFill>
                <a:latin typeface="+mj-lt"/>
              </a:rPr>
              <a:t> </a:t>
            </a:r>
            <a:r>
              <a:rPr lang="en-GB" sz="3200" dirty="0" err="1">
                <a:solidFill>
                  <a:srgbClr val="212529"/>
                </a:solidFill>
                <a:latin typeface="+mj-lt"/>
              </a:rPr>
              <a:t>gan</a:t>
            </a:r>
            <a:r>
              <a:rPr lang="en-GB" sz="3200" dirty="0">
                <a:solidFill>
                  <a:srgbClr val="212529"/>
                </a:solidFill>
                <a:latin typeface="+mj-lt"/>
              </a:rPr>
              <a:t> </a:t>
            </a:r>
            <a:r>
              <a:rPr lang="en-GB" sz="3200" b="1" dirty="0">
                <a:solidFill>
                  <a:srgbClr val="212529"/>
                </a:solidFill>
                <a:latin typeface="+mj-lt"/>
              </a:rPr>
              <a:t>83 o </a:t>
            </a:r>
            <a:r>
              <a:rPr lang="en-GB" sz="3200" b="1" dirty="0" err="1">
                <a:solidFill>
                  <a:srgbClr val="212529"/>
                </a:solidFill>
                <a:latin typeface="+mj-lt"/>
              </a:rPr>
              <a:t>bractisau</a:t>
            </a:r>
            <a:r>
              <a:rPr lang="en-GB" sz="3200" b="1" dirty="0">
                <a:solidFill>
                  <a:srgbClr val="212529"/>
                </a:solidFill>
                <a:latin typeface="+mj-lt"/>
              </a:rPr>
              <a:t> </a:t>
            </a:r>
            <a:r>
              <a:rPr lang="en-GB" sz="3200" b="1" dirty="0" err="1">
                <a:solidFill>
                  <a:srgbClr val="212529"/>
                </a:solidFill>
                <a:latin typeface="+mj-lt"/>
              </a:rPr>
              <a:t>deintyddol</a:t>
            </a:r>
            <a:r>
              <a:rPr lang="en-GB" sz="3200" b="1" dirty="0">
                <a:solidFill>
                  <a:srgbClr val="212529"/>
                </a:solidFill>
                <a:latin typeface="+mj-lt"/>
              </a:rPr>
              <a:t> ac </a:t>
            </a:r>
            <a:r>
              <a:rPr lang="en-GB" sz="3200" b="1" dirty="0" err="1">
                <a:solidFill>
                  <a:srgbClr val="212529"/>
                </a:solidFill>
                <a:latin typeface="+mj-lt"/>
              </a:rPr>
              <a:t>orthodontig</a:t>
            </a:r>
            <a:r>
              <a:rPr lang="en-GB" sz="3200" dirty="0">
                <a:solidFill>
                  <a:srgbClr val="212529"/>
                </a:solidFill>
                <a:latin typeface="+mj-lt"/>
              </a:rPr>
              <a:t>, </a:t>
            </a:r>
            <a:r>
              <a:rPr lang="en-GB" sz="3200" b="1" dirty="0">
                <a:solidFill>
                  <a:srgbClr val="212529"/>
                </a:solidFill>
                <a:latin typeface="+mj-lt"/>
              </a:rPr>
              <a:t>69 o </a:t>
            </a:r>
            <a:r>
              <a:rPr lang="en-GB" sz="3200" b="1" dirty="0" err="1">
                <a:solidFill>
                  <a:srgbClr val="212529"/>
                </a:solidFill>
                <a:latin typeface="+mj-lt"/>
              </a:rPr>
              <a:t>bractisau</a:t>
            </a:r>
            <a:r>
              <a:rPr lang="en-GB" sz="3200" b="1" dirty="0">
                <a:solidFill>
                  <a:srgbClr val="212529"/>
                </a:solidFill>
                <a:latin typeface="+mj-lt"/>
              </a:rPr>
              <a:t> </a:t>
            </a:r>
            <a:r>
              <a:rPr lang="en-GB" sz="3200" b="1" dirty="0" err="1">
                <a:solidFill>
                  <a:srgbClr val="212529"/>
                </a:solidFill>
                <a:latin typeface="+mj-lt"/>
              </a:rPr>
              <a:t>optometreg</a:t>
            </a:r>
            <a:r>
              <a:rPr lang="en-GB" sz="3200" b="1" dirty="0">
                <a:solidFill>
                  <a:srgbClr val="212529"/>
                </a:solidFill>
                <a:latin typeface="+mj-lt"/>
              </a:rPr>
              <a:t> </a:t>
            </a:r>
            <a:r>
              <a:rPr lang="en-GB" sz="3200" dirty="0">
                <a:solidFill>
                  <a:srgbClr val="212529"/>
                </a:solidFill>
                <a:latin typeface="+mj-lt"/>
              </a:rPr>
              <a:t>ac </a:t>
            </a:r>
            <a:r>
              <a:rPr lang="en-GB" sz="3200" dirty="0" err="1">
                <a:solidFill>
                  <a:srgbClr val="212529"/>
                </a:solidFill>
                <a:latin typeface="+mj-lt"/>
              </a:rPr>
              <a:t>optegwyr</a:t>
            </a:r>
            <a:r>
              <a:rPr lang="en-GB" sz="3200" dirty="0">
                <a:solidFill>
                  <a:srgbClr val="212529"/>
                </a:solidFill>
                <a:latin typeface="+mj-lt"/>
              </a:rPr>
              <a:t> a </a:t>
            </a:r>
            <a:r>
              <a:rPr lang="en-GB" sz="3200" b="1" dirty="0">
                <a:solidFill>
                  <a:srgbClr val="212529"/>
                </a:solidFill>
                <a:latin typeface="+mj-lt"/>
              </a:rPr>
              <a:t>147 o </a:t>
            </a:r>
            <a:r>
              <a:rPr lang="en-GB" sz="3200" b="1" dirty="0" err="1">
                <a:solidFill>
                  <a:srgbClr val="212529"/>
                </a:solidFill>
                <a:latin typeface="+mj-lt"/>
              </a:rPr>
              <a:t>fferyllfeydd</a:t>
            </a:r>
            <a:r>
              <a:rPr lang="en-GB" sz="3200" b="1" dirty="0">
                <a:solidFill>
                  <a:srgbClr val="212529"/>
                </a:solidFill>
                <a:latin typeface="+mj-lt"/>
              </a:rPr>
              <a:t> </a:t>
            </a:r>
            <a:r>
              <a:rPr lang="en-GB" sz="3200" dirty="0" err="1">
                <a:solidFill>
                  <a:srgbClr val="212529"/>
                </a:solidFill>
                <a:latin typeface="+mj-lt"/>
              </a:rPr>
              <a:t>yng</a:t>
            </a:r>
            <a:r>
              <a:rPr lang="en-GB" sz="3200" dirty="0">
                <a:solidFill>
                  <a:srgbClr val="212529"/>
                </a:solidFill>
                <a:latin typeface="+mj-lt"/>
              </a:rPr>
              <a:t> </a:t>
            </a:r>
            <a:r>
              <a:rPr lang="en-GB" sz="3200" dirty="0" err="1">
                <a:solidFill>
                  <a:srgbClr val="212529"/>
                </a:solidFill>
                <a:latin typeface="+mj-lt"/>
              </a:rPr>
              <a:t>Ngogledd</a:t>
            </a:r>
            <a:r>
              <a:rPr lang="en-GB" sz="3200" dirty="0">
                <a:solidFill>
                  <a:srgbClr val="212529"/>
                </a:solidFill>
                <a:latin typeface="+mj-lt"/>
              </a:rPr>
              <a:t> Cymru</a:t>
            </a:r>
            <a:r>
              <a:rPr lang="en-GB" sz="3600" b="0" i="0" dirty="0">
                <a:solidFill>
                  <a:srgbClr val="212529"/>
                </a:solidFill>
                <a:effectLst/>
                <a:latin typeface="+mj-lt"/>
              </a:rPr>
              <a:t>.</a:t>
            </a:r>
            <a:endParaRPr lang="en-GB" sz="32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Google Shape;109;p3"/>
          <p:cNvSpPr txBox="1"/>
          <p:nvPr/>
        </p:nvSpPr>
        <p:spPr>
          <a:xfrm>
            <a:off x="-381636" y="1246520"/>
            <a:ext cx="5178900" cy="5241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1200"/>
              <a:buFont typeface="Arial"/>
              <a:buNone/>
            </a:pPr>
            <a:endParaRPr sz="1200" b="1" dirty="0">
              <a:solidFill>
                <a:srgbClr val="7F7F7F"/>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200"/>
              <a:buFont typeface="Arial"/>
              <a:buNone/>
            </a:pPr>
            <a:endParaRPr sz="1200" b="1" dirty="0">
              <a:solidFill>
                <a:srgbClr val="7F7F7F"/>
              </a:solidFill>
              <a:latin typeface="Arial"/>
              <a:ea typeface="Arial"/>
              <a:cs typeface="Arial"/>
              <a:sym typeface="Arial"/>
            </a:endParaRPr>
          </a:p>
        </p:txBody>
      </p:sp>
      <p:sp>
        <p:nvSpPr>
          <p:cNvPr id="111" name="Google Shape;111;p3"/>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3" name="TextBox 2">
            <a:extLst>
              <a:ext uri="{FF2B5EF4-FFF2-40B4-BE49-F238E27FC236}">
                <a16:creationId xmlns:a16="http://schemas.microsoft.com/office/drawing/2014/main" id="{C020EA2B-5942-3454-002C-881D7AAF9DA2}"/>
              </a:ext>
            </a:extLst>
          </p:cNvPr>
          <p:cNvSpPr txBox="1"/>
          <p:nvPr/>
        </p:nvSpPr>
        <p:spPr>
          <a:xfrm>
            <a:off x="1116783" y="393577"/>
            <a:ext cx="10429878" cy="5217903"/>
          </a:xfrm>
          <a:prstGeom prst="rect">
            <a:avLst/>
          </a:prstGeom>
          <a:noFill/>
        </p:spPr>
        <p:txBody>
          <a:bodyPr wrap="square">
            <a:spAutoFit/>
          </a:bodyPr>
          <a:lstStyle/>
          <a:p>
            <a:endParaRPr lang="en-GB" sz="3600" dirty="0">
              <a:latin typeface="+mj-lt"/>
            </a:endParaRPr>
          </a:p>
          <a:p>
            <a:endParaRPr lang="en-GB" sz="3600" dirty="0">
              <a:latin typeface="+mj-lt"/>
            </a:endParaRPr>
          </a:p>
          <a:p>
            <a:endParaRPr lang="en-GB" sz="3600" dirty="0">
              <a:latin typeface="+mj-lt"/>
            </a:endParaRPr>
          </a:p>
          <a:p>
            <a:r>
              <a:rPr lang="en-GB" sz="7200" dirty="0" err="1">
                <a:latin typeface="+mj-lt"/>
              </a:rPr>
              <a:t>Mesurau</a:t>
            </a:r>
            <a:r>
              <a:rPr lang="en-GB" sz="7200" dirty="0">
                <a:latin typeface="+mj-lt"/>
              </a:rPr>
              <a:t> </a:t>
            </a:r>
            <a:r>
              <a:rPr lang="en-GB" sz="7200" dirty="0" err="1">
                <a:latin typeface="+mj-lt"/>
              </a:rPr>
              <a:t>Arbennig</a:t>
            </a:r>
            <a:endParaRPr lang="en-GB" sz="7200" dirty="0">
              <a:latin typeface="+mj-lt"/>
            </a:endParaRPr>
          </a:p>
          <a:p>
            <a:endParaRPr lang="en-GB" sz="900" dirty="0">
              <a:latin typeface="+mj-lt"/>
            </a:endParaRPr>
          </a:p>
          <a:p>
            <a:pPr>
              <a:lnSpc>
                <a:spcPct val="115000"/>
              </a:lnSpc>
            </a:pPr>
            <a:r>
              <a:rPr lang="en-GB" sz="3200" dirty="0" err="1">
                <a:latin typeface="+mn-lt"/>
              </a:rPr>
              <a:t>Treuliodd</a:t>
            </a:r>
            <a:r>
              <a:rPr lang="en-GB" sz="3200" dirty="0">
                <a:latin typeface="+mn-lt"/>
              </a:rPr>
              <a:t> BIPBC 5 </a:t>
            </a:r>
            <a:r>
              <a:rPr lang="en-GB" sz="3200" dirty="0" err="1">
                <a:latin typeface="+mn-lt"/>
              </a:rPr>
              <a:t>mlynedd</a:t>
            </a:r>
            <a:r>
              <a:rPr lang="en-GB" sz="3200" dirty="0">
                <a:latin typeface="+mn-lt"/>
              </a:rPr>
              <a:t> </a:t>
            </a:r>
            <a:r>
              <a:rPr lang="en-GB" sz="3200" dirty="0" err="1">
                <a:latin typeface="+mn-lt"/>
              </a:rPr>
              <a:t>mewn</a:t>
            </a:r>
            <a:r>
              <a:rPr lang="en-GB" sz="3200" dirty="0">
                <a:latin typeface="+mn-lt"/>
              </a:rPr>
              <a:t> </a:t>
            </a:r>
            <a:r>
              <a:rPr lang="en-GB" sz="3200" dirty="0" err="1">
                <a:latin typeface="+mn-lt"/>
              </a:rPr>
              <a:t>Mesurau</a:t>
            </a:r>
            <a:r>
              <a:rPr lang="en-GB" sz="3200" dirty="0">
                <a:latin typeface="+mn-lt"/>
              </a:rPr>
              <a:t> </a:t>
            </a:r>
            <a:r>
              <a:rPr lang="en-GB" sz="3200" dirty="0" err="1">
                <a:latin typeface="+mn-lt"/>
              </a:rPr>
              <a:t>Arbennig</a:t>
            </a:r>
            <a:r>
              <a:rPr lang="en-GB" sz="3200" dirty="0">
                <a:latin typeface="+mn-lt"/>
              </a:rPr>
              <a:t> ac </a:t>
            </a:r>
            <a:r>
              <a:rPr lang="en-GB" sz="3200" dirty="0" err="1">
                <a:latin typeface="+mn-lt"/>
              </a:rPr>
              <a:t>fe’u</a:t>
            </a:r>
            <a:r>
              <a:rPr lang="en-GB" sz="3200" dirty="0">
                <a:latin typeface="+mn-lt"/>
              </a:rPr>
              <a:t> </a:t>
            </a:r>
            <a:r>
              <a:rPr lang="en-GB" sz="3200" dirty="0" err="1">
                <a:latin typeface="+mn-lt"/>
              </a:rPr>
              <a:t>dychwelwyd</a:t>
            </a:r>
            <a:r>
              <a:rPr lang="en-GB" sz="3200" dirty="0">
                <a:latin typeface="+mn-lt"/>
              </a:rPr>
              <a:t> </a:t>
            </a:r>
            <a:r>
              <a:rPr lang="en-GB" sz="3200" dirty="0" err="1">
                <a:latin typeface="+mn-lt"/>
              </a:rPr>
              <a:t>ym</a:t>
            </a:r>
            <a:r>
              <a:rPr lang="en-GB" sz="3200" dirty="0">
                <a:latin typeface="+mn-lt"/>
              </a:rPr>
              <a:t> mis Mawrth 2023 </a:t>
            </a:r>
            <a:r>
              <a:rPr lang="en-GB" sz="3200" dirty="0" err="1">
                <a:latin typeface="+mn-lt"/>
              </a:rPr>
              <a:t>gan</a:t>
            </a:r>
            <a:r>
              <a:rPr lang="en-GB" sz="3200" dirty="0">
                <a:latin typeface="+mn-lt"/>
              </a:rPr>
              <a:t> </a:t>
            </a:r>
            <a:r>
              <a:rPr lang="en-GB" sz="3200" dirty="0" err="1">
                <a:latin typeface="+mn-lt"/>
              </a:rPr>
              <a:t>Lywodraeth</a:t>
            </a:r>
            <a:r>
              <a:rPr lang="en-GB" sz="3200" dirty="0">
                <a:latin typeface="+mn-lt"/>
              </a:rPr>
              <a:t> Cymru </a:t>
            </a:r>
            <a:r>
              <a:rPr lang="en-GB" sz="3200" dirty="0" err="1">
                <a:latin typeface="+mn-lt"/>
              </a:rPr>
              <a:t>mewn</a:t>
            </a:r>
            <a:r>
              <a:rPr lang="en-GB" sz="3200" dirty="0">
                <a:latin typeface="+mn-lt"/>
              </a:rPr>
              <a:t> </a:t>
            </a:r>
            <a:r>
              <a:rPr lang="en-GB" sz="3200" dirty="0" err="1">
                <a:latin typeface="+mn-lt"/>
              </a:rPr>
              <a:t>perthynas</a:t>
            </a:r>
            <a:r>
              <a:rPr lang="en-GB" sz="3200" dirty="0">
                <a:latin typeface="+mn-lt"/>
              </a:rPr>
              <a:t> </a:t>
            </a:r>
            <a:r>
              <a:rPr lang="en-GB" sz="3200" dirty="0" err="1">
                <a:latin typeface="+mn-lt"/>
              </a:rPr>
              <a:t>â’r</a:t>
            </a:r>
            <a:r>
              <a:rPr lang="en-GB" sz="3200" dirty="0">
                <a:latin typeface="+mn-lt"/>
              </a:rPr>
              <a:t> </a:t>
            </a:r>
            <a:r>
              <a:rPr lang="en-GB" sz="3200" dirty="0" err="1">
                <a:latin typeface="+mn-lt"/>
              </a:rPr>
              <a:t>meysydd</a:t>
            </a:r>
            <a:r>
              <a:rPr lang="en-GB" sz="3200" dirty="0">
                <a:latin typeface="+mn-lt"/>
              </a:rPr>
              <a:t> </a:t>
            </a:r>
            <a:r>
              <a:rPr lang="en-GB" sz="3200" dirty="0" err="1">
                <a:latin typeface="+mn-lt"/>
              </a:rPr>
              <a:t>pryder</a:t>
            </a:r>
            <a:r>
              <a:rPr lang="en-GB" sz="3200" dirty="0">
                <a:latin typeface="+mn-lt"/>
              </a:rPr>
              <a:t> a </a:t>
            </a:r>
            <a:r>
              <a:rPr lang="en-GB" sz="3200" dirty="0" err="1">
                <a:latin typeface="+mn-lt"/>
              </a:rPr>
              <a:t>nodwyd</a:t>
            </a:r>
            <a:r>
              <a:rPr lang="en-GB" sz="3200" dirty="0">
                <a:latin typeface="+mn-lt"/>
              </a:rPr>
              <a:t> </a:t>
            </a:r>
            <a:r>
              <a:rPr lang="en-GB" sz="3200" dirty="0" err="1">
                <a:latin typeface="+mn-lt"/>
              </a:rPr>
              <a:t>mewn</a:t>
            </a:r>
            <a:r>
              <a:rPr lang="en-GB" sz="3200" dirty="0">
                <a:latin typeface="+mn-lt"/>
              </a:rPr>
              <a:t> </a:t>
            </a:r>
            <a:r>
              <a:rPr lang="en-GB" sz="3200" dirty="0" err="1">
                <a:latin typeface="+mn-lt"/>
              </a:rPr>
              <a:t>adroddiad</a:t>
            </a:r>
            <a:r>
              <a:rPr lang="en-GB" sz="3200" dirty="0">
                <a:latin typeface="+mn-lt"/>
              </a:rPr>
              <a:t> </a:t>
            </a:r>
            <a:r>
              <a:rPr lang="en-GB" sz="3200" dirty="0" err="1">
                <a:latin typeface="+mn-lt"/>
              </a:rPr>
              <a:t>gan</a:t>
            </a:r>
            <a:r>
              <a:rPr lang="en-GB" sz="3200" dirty="0">
                <a:latin typeface="+mn-lt"/>
              </a:rPr>
              <a:t> </a:t>
            </a:r>
            <a:r>
              <a:rPr lang="en-GB" sz="3200" dirty="0" err="1">
                <a:latin typeface="+mn-lt"/>
              </a:rPr>
              <a:t>Archwilio</a:t>
            </a:r>
            <a:r>
              <a:rPr lang="en-GB" sz="3200" dirty="0">
                <a:latin typeface="+mn-lt"/>
              </a:rPr>
              <a:t> Cymru….</a:t>
            </a:r>
            <a:r>
              <a:rPr lang="en-GB" sz="1100" dirty="0">
                <a:effectLst/>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9616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5"/>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152" name="Google Shape;152;p5"/>
          <p:cNvSpPr txBox="1"/>
          <p:nvPr/>
        </p:nvSpPr>
        <p:spPr>
          <a:xfrm>
            <a:off x="1489215" y="1888590"/>
            <a:ext cx="775742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rgbClr val="D04227"/>
                </a:solidFill>
              </a:rPr>
              <a:t>Gwasanaethau</a:t>
            </a:r>
            <a:r>
              <a:rPr lang="en-GB" sz="4000" b="1" dirty="0">
                <a:solidFill>
                  <a:srgbClr val="D04227"/>
                </a:solidFill>
              </a:rPr>
              <a:t> Iechyd </a:t>
            </a:r>
            <a:r>
              <a:rPr lang="en-GB" sz="4000" b="1" dirty="0" err="1">
                <a:solidFill>
                  <a:srgbClr val="D04227"/>
                </a:solidFill>
              </a:rPr>
              <a:t>Meddwl</a:t>
            </a:r>
            <a:endParaRPr sz="4000" dirty="0"/>
          </a:p>
        </p:txBody>
      </p:sp>
      <p:sp>
        <p:nvSpPr>
          <p:cNvPr id="154" name="Google Shape;154;p5"/>
          <p:cNvSpPr txBox="1"/>
          <p:nvPr/>
        </p:nvSpPr>
        <p:spPr>
          <a:xfrm>
            <a:off x="1489215" y="1720860"/>
            <a:ext cx="9980624" cy="3046948"/>
          </a:xfrm>
          <a:prstGeom prst="rect">
            <a:avLst/>
          </a:prstGeom>
          <a:noFill/>
          <a:ln>
            <a:noFill/>
          </a:ln>
        </p:spPr>
        <p:txBody>
          <a:bodyPr spcFirstLastPara="1" wrap="square" lIns="91425" tIns="45700" rIns="91425" bIns="45700" anchor="t" anchorCtr="0">
            <a:spAutoFit/>
          </a:bodyPr>
          <a:lstStyle/>
          <a:p>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2400" dirty="0">
              <a:latin typeface="Arial" panose="020B0604020202020204" pitchFamily="34" charset="0"/>
              <a:ea typeface="Calibri" panose="020F0502020204030204" pitchFamily="34" charset="0"/>
              <a:cs typeface="Times New Roman" panose="02020603050405020304" pitchFamily="18" charset="0"/>
            </a:endParaRPr>
          </a:p>
          <a:p>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2400" dirty="0">
              <a:latin typeface="Arial" panose="020B0604020202020204" pitchFamily="34" charset="0"/>
              <a:ea typeface="Calibri" panose="020F0502020204030204" pitchFamily="34" charset="0"/>
              <a:cs typeface="Times New Roman" panose="02020603050405020304" pitchFamily="18" charset="0"/>
            </a:endParaRPr>
          </a:p>
          <a:p>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r>
              <a:rPr lang="en-GB" sz="2400" dirty="0">
                <a:effectLst/>
                <a:latin typeface="Arial" panose="020B0604020202020204" pitchFamily="34" charset="0"/>
                <a:ea typeface="Calibri" panose="020F0502020204030204" pitchFamily="34" charset="0"/>
                <a:cs typeface="Times New Roman" panose="02020603050405020304" pitchFamily="18" charset="0"/>
              </a:rPr>
              <a:t>Mae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gwasanaethau</a:t>
            </a:r>
            <a:r>
              <a:rPr lang="en-GB" sz="2400" dirty="0">
                <a:effectLst/>
                <a:latin typeface="Arial" panose="020B0604020202020204" pitchFamily="34" charset="0"/>
                <a:ea typeface="Calibri" panose="020F0502020204030204" pitchFamily="34" charset="0"/>
                <a:cs typeface="Times New Roman" panose="02020603050405020304" pitchFamily="18" charset="0"/>
              </a:rPr>
              <a:t> iechyd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meddwl</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yng</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Ngogledd</a:t>
            </a:r>
            <a:r>
              <a:rPr lang="en-GB" sz="2400" dirty="0">
                <a:effectLst/>
                <a:latin typeface="Arial" panose="020B0604020202020204" pitchFamily="34" charset="0"/>
                <a:ea typeface="Calibri" panose="020F0502020204030204" pitchFamily="34" charset="0"/>
                <a:cs typeface="Times New Roman" panose="02020603050405020304" pitchFamily="18" charset="0"/>
              </a:rPr>
              <a:t> Cymru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yn</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parhau</a:t>
            </a:r>
            <a:r>
              <a:rPr lang="en-GB" sz="2400" dirty="0">
                <a:effectLst/>
                <a:latin typeface="Arial" panose="020B0604020202020204" pitchFamily="34" charset="0"/>
                <a:ea typeface="Calibri" panose="020F0502020204030204" pitchFamily="34" charset="0"/>
                <a:cs typeface="Times New Roman" panose="02020603050405020304" pitchFamily="18" charset="0"/>
              </a:rPr>
              <a:t> i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danberfformio’n</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sylweddol</a:t>
            </a:r>
            <a:r>
              <a:rPr lang="en-GB" sz="2400" dirty="0">
                <a:effectLst/>
                <a:latin typeface="Arial" panose="020B0604020202020204" pitchFamily="34" charset="0"/>
                <a:ea typeface="Calibri" panose="020F0502020204030204" pitchFamily="34" charset="0"/>
                <a:cs typeface="Times New Roman" panose="02020603050405020304" pitchFamily="18" charset="0"/>
              </a:rPr>
              <a:t> ac,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unwaith</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eto</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yn</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rhan</a:t>
            </a:r>
            <a:r>
              <a:rPr lang="en-GB" sz="2400" dirty="0">
                <a:effectLst/>
                <a:latin typeface="Arial" panose="020B0604020202020204" pitchFamily="34" charset="0"/>
                <a:ea typeface="Calibri" panose="020F0502020204030204" pitchFamily="34" charset="0"/>
                <a:cs typeface="Times New Roman" panose="02020603050405020304" pitchFamily="18" charset="0"/>
              </a:rPr>
              <a:t> o’r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fframwaith</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Mesurau</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Arbennig</a:t>
            </a:r>
            <a:r>
              <a:rPr lang="en-GB" sz="2400" dirty="0">
                <a:effectLst/>
                <a:latin typeface="Arial" panose="020B0604020202020204" pitchFamily="34" charset="0"/>
                <a:ea typeface="Calibri" panose="020F0502020204030204" pitchFamily="34" charset="0"/>
                <a:cs typeface="Times New Roman" panose="02020603050405020304" pitchFamily="18" charset="0"/>
              </a:rPr>
              <a:t>…….</a:t>
            </a:r>
            <a:endParaRPr lang="en-GB" sz="2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588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5"/>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152" name="Google Shape;152;p5"/>
          <p:cNvSpPr txBox="1"/>
          <p:nvPr/>
        </p:nvSpPr>
        <p:spPr>
          <a:xfrm>
            <a:off x="1629174" y="330377"/>
            <a:ext cx="8746467"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GB" sz="4400" b="1" dirty="0">
              <a:solidFill>
                <a:srgbClr val="D04227"/>
              </a:solidFill>
            </a:endParaRPr>
          </a:p>
          <a:p>
            <a:pPr marL="0" marR="0" lvl="0" indent="0" algn="l" rtl="0">
              <a:spcBef>
                <a:spcPts val="0"/>
              </a:spcBef>
              <a:spcAft>
                <a:spcPts val="0"/>
              </a:spcAft>
              <a:buNone/>
            </a:pPr>
            <a:r>
              <a:rPr lang="en-GB" sz="4400" b="1" dirty="0" err="1">
                <a:solidFill>
                  <a:srgbClr val="D04227"/>
                </a:solidFill>
              </a:rPr>
              <a:t>Gwasanaethau</a:t>
            </a:r>
            <a:r>
              <a:rPr lang="en-GB" sz="4400" b="1" dirty="0">
                <a:solidFill>
                  <a:srgbClr val="D04227"/>
                </a:solidFill>
              </a:rPr>
              <a:t> </a:t>
            </a:r>
            <a:r>
              <a:rPr lang="en-GB" sz="4400" b="1" dirty="0" err="1">
                <a:solidFill>
                  <a:srgbClr val="D04227"/>
                </a:solidFill>
              </a:rPr>
              <a:t>Gofal</a:t>
            </a:r>
            <a:r>
              <a:rPr lang="en-GB" sz="4400" b="1" dirty="0">
                <a:solidFill>
                  <a:srgbClr val="D04227"/>
                </a:solidFill>
              </a:rPr>
              <a:t> </a:t>
            </a:r>
            <a:r>
              <a:rPr lang="en-GB" sz="4400" b="1" dirty="0" err="1">
                <a:solidFill>
                  <a:srgbClr val="D04227"/>
                </a:solidFill>
              </a:rPr>
              <a:t>Sylfaenol</a:t>
            </a:r>
            <a:endParaRPr sz="4400" dirty="0"/>
          </a:p>
        </p:txBody>
      </p:sp>
      <p:sp>
        <p:nvSpPr>
          <p:cNvPr id="154" name="Google Shape;154;p5"/>
          <p:cNvSpPr txBox="1"/>
          <p:nvPr/>
        </p:nvSpPr>
        <p:spPr>
          <a:xfrm>
            <a:off x="1440910" y="1960645"/>
            <a:ext cx="10603024" cy="2853048"/>
          </a:xfrm>
          <a:prstGeom prst="rect">
            <a:avLst/>
          </a:prstGeom>
          <a:noFill/>
          <a:ln>
            <a:noFill/>
          </a:ln>
        </p:spPr>
        <p:txBody>
          <a:bodyPr spcFirstLastPara="1" wrap="square" lIns="91425" tIns="45700" rIns="91425" bIns="45700" anchor="t" anchorCtr="0">
            <a:spAutoFit/>
          </a:bodyPr>
          <a:lstStyle/>
          <a:p>
            <a:pPr>
              <a:lnSpc>
                <a:spcPct val="115000"/>
              </a:lnSpc>
            </a:pPr>
            <a:endParaRPr lang="en-GB" sz="2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2600" dirty="0" err="1">
                <a:effectLst/>
                <a:latin typeface="Arial" panose="020B0604020202020204" pitchFamily="34" charset="0"/>
                <a:ea typeface="Calibri" panose="020F0502020204030204" pitchFamily="34" charset="0"/>
                <a:cs typeface="Times New Roman" panose="02020603050405020304" pitchFamily="18" charset="0"/>
              </a:rPr>
              <a:t>Yng</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Ngogledd</a:t>
            </a:r>
            <a:r>
              <a:rPr lang="en-GB" sz="2600" dirty="0">
                <a:effectLst/>
                <a:latin typeface="Arial" panose="020B0604020202020204" pitchFamily="34" charset="0"/>
                <a:ea typeface="Calibri" panose="020F0502020204030204" pitchFamily="34" charset="0"/>
                <a:cs typeface="Times New Roman" panose="02020603050405020304" pitchFamily="18" charset="0"/>
              </a:rPr>
              <a:t> Cymru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fel</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mewn</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mannau</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eraill</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mae</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cleifion</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yn</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adrodd</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anhawster</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wrth</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gael</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mynediad</a:t>
            </a:r>
            <a:r>
              <a:rPr lang="en-GB" sz="2600" dirty="0">
                <a:effectLst/>
                <a:latin typeface="Arial" panose="020B0604020202020204" pitchFamily="34" charset="0"/>
                <a:ea typeface="Calibri" panose="020F0502020204030204" pitchFamily="34" charset="0"/>
                <a:cs typeface="Times New Roman" panose="02020603050405020304" pitchFamily="18" charset="0"/>
              </a:rPr>
              <a:t>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feddygon</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teulu</a:t>
            </a:r>
            <a:r>
              <a:rPr lang="en-GB" sz="2600" dirty="0">
                <a:effectLst/>
                <a:latin typeface="Arial" panose="020B0604020202020204" pitchFamily="34" charset="0"/>
                <a:ea typeface="Calibri" panose="020F0502020204030204" pitchFamily="34" charset="0"/>
                <a:cs typeface="Times New Roman" panose="02020603050405020304" pitchFamily="18" charset="0"/>
              </a:rPr>
              <a:t>.</a:t>
            </a:r>
          </a:p>
          <a:p>
            <a:pPr>
              <a:lnSpc>
                <a:spcPct val="115000"/>
              </a:lnSpc>
            </a:pPr>
            <a:endParaRPr lang="en-GB" sz="26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2600" dirty="0">
                <a:effectLst/>
                <a:latin typeface="Arial" panose="020B0604020202020204" pitchFamily="34" charset="0"/>
                <a:ea typeface="Calibri" panose="020F0502020204030204" pitchFamily="34" charset="0"/>
                <a:cs typeface="Times New Roman" panose="02020603050405020304" pitchFamily="18" charset="0"/>
              </a:rPr>
              <a:t>Mae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mynediad</a:t>
            </a:r>
            <a:r>
              <a:rPr lang="en-GB" sz="2600" dirty="0">
                <a:effectLst/>
                <a:latin typeface="Arial" panose="020B0604020202020204" pitchFamily="34" charset="0"/>
                <a:ea typeface="Calibri" panose="020F0502020204030204" pitchFamily="34" charset="0"/>
                <a:cs typeface="Times New Roman" panose="02020603050405020304" pitchFamily="18" charset="0"/>
              </a:rPr>
              <a:t> i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ddeintydd</a:t>
            </a:r>
            <a:r>
              <a:rPr lang="en-GB" sz="2600" dirty="0">
                <a:effectLst/>
                <a:latin typeface="Arial" panose="020B0604020202020204" pitchFamily="34" charset="0"/>
                <a:ea typeface="Calibri" panose="020F0502020204030204" pitchFamily="34" charset="0"/>
                <a:cs typeface="Times New Roman" panose="02020603050405020304" pitchFamily="18" charset="0"/>
              </a:rPr>
              <a:t> GIG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bron</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yn</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amhosibl</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mewn</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rhannau</a:t>
            </a:r>
            <a:r>
              <a:rPr lang="en-GB" sz="2600" dirty="0">
                <a:effectLst/>
                <a:latin typeface="Arial" panose="020B0604020202020204" pitchFamily="34" charset="0"/>
                <a:ea typeface="Calibri" panose="020F0502020204030204" pitchFamily="34" charset="0"/>
                <a:cs typeface="Times New Roman" panose="02020603050405020304" pitchFamily="18" charset="0"/>
              </a:rPr>
              <a:t>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helaeth</a:t>
            </a:r>
            <a:r>
              <a:rPr lang="en-GB" sz="2600" dirty="0">
                <a:effectLst/>
                <a:latin typeface="Arial" panose="020B0604020202020204" pitchFamily="34" charset="0"/>
                <a:ea typeface="Calibri" panose="020F0502020204030204" pitchFamily="34" charset="0"/>
                <a:cs typeface="Times New Roman" panose="02020603050405020304" pitchFamily="18" charset="0"/>
              </a:rPr>
              <a:t> o'r </a:t>
            </a:r>
            <a:r>
              <a:rPr lang="en-GB" sz="2600" dirty="0" err="1">
                <a:effectLst/>
                <a:latin typeface="Arial" panose="020B0604020202020204" pitchFamily="34" charset="0"/>
                <a:ea typeface="Calibri" panose="020F0502020204030204" pitchFamily="34" charset="0"/>
                <a:cs typeface="Times New Roman" panose="02020603050405020304" pitchFamily="18" charset="0"/>
              </a:rPr>
              <a:t>ardal</a:t>
            </a:r>
            <a:r>
              <a:rPr lang="en-GB" sz="2600" dirty="0">
                <a:effectLst/>
                <a:latin typeface="Arial" panose="020B0604020202020204" pitchFamily="34" charset="0"/>
                <a:ea typeface="Calibri" panose="020F0502020204030204" pitchFamily="34" charset="0"/>
                <a:cs typeface="Times New Roman" panose="02020603050405020304" pitchFamily="18" charset="0"/>
              </a:rPr>
              <a:t>.</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982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5"/>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152" name="Google Shape;152;p5"/>
          <p:cNvSpPr txBox="1"/>
          <p:nvPr/>
        </p:nvSpPr>
        <p:spPr>
          <a:xfrm>
            <a:off x="1253353" y="959910"/>
            <a:ext cx="6024525"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dirty="0" err="1">
                <a:solidFill>
                  <a:srgbClr val="D04227"/>
                </a:solidFill>
              </a:rPr>
              <a:t>Amseroedd</a:t>
            </a:r>
            <a:r>
              <a:rPr lang="en-GB" sz="4400" b="1" dirty="0">
                <a:solidFill>
                  <a:srgbClr val="D04227"/>
                </a:solidFill>
              </a:rPr>
              <a:t> </a:t>
            </a:r>
            <a:r>
              <a:rPr lang="en-GB" sz="4400" b="1" dirty="0" err="1">
                <a:solidFill>
                  <a:srgbClr val="D04227"/>
                </a:solidFill>
              </a:rPr>
              <a:t>Aros</a:t>
            </a:r>
            <a:endParaRPr sz="4400" dirty="0"/>
          </a:p>
        </p:txBody>
      </p:sp>
      <p:sp>
        <p:nvSpPr>
          <p:cNvPr id="154" name="Google Shape;154;p5"/>
          <p:cNvSpPr txBox="1"/>
          <p:nvPr/>
        </p:nvSpPr>
        <p:spPr>
          <a:xfrm>
            <a:off x="1332540" y="1435774"/>
            <a:ext cx="10510557" cy="3490146"/>
          </a:xfrm>
          <a:prstGeom prst="rect">
            <a:avLst/>
          </a:prstGeom>
          <a:noFill/>
          <a:ln>
            <a:noFill/>
          </a:ln>
        </p:spPr>
        <p:txBody>
          <a:bodyPr spcFirstLastPara="1" wrap="square" lIns="91425" tIns="45700" rIns="91425" bIns="45700" anchor="t" anchorCtr="0">
            <a:spAutoFit/>
          </a:bodyPr>
          <a:lstStyle/>
          <a:p>
            <a:pPr>
              <a:lnSpc>
                <a:spcPct val="115000"/>
              </a:lnSpc>
            </a:pP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2400" dirty="0" err="1">
                <a:effectLst/>
                <a:latin typeface="Arial" panose="020B0604020202020204" pitchFamily="34" charset="0"/>
                <a:ea typeface="Calibri" panose="020F0502020204030204" pitchFamily="34" charset="0"/>
                <a:cs typeface="Times New Roman" panose="02020603050405020304" pitchFamily="18" charset="0"/>
              </a:rPr>
              <a:t>Ym</a:t>
            </a:r>
            <a:r>
              <a:rPr lang="en-GB" sz="2400" dirty="0">
                <a:effectLst/>
                <a:latin typeface="Arial" panose="020B0604020202020204" pitchFamily="34" charset="0"/>
                <a:ea typeface="Calibri" panose="020F0502020204030204" pitchFamily="34" charset="0"/>
                <a:cs typeface="Times New Roman" panose="02020603050405020304" pitchFamily="18" charset="0"/>
              </a:rPr>
              <a:t> mis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Ebrill</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cwblhawyd</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ein</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digwyddiadau</a:t>
            </a:r>
            <a:r>
              <a:rPr lang="en-GB" sz="2400" dirty="0">
                <a:effectLst/>
                <a:latin typeface="Arial" panose="020B0604020202020204" pitchFamily="34" charset="0"/>
                <a:ea typeface="Calibri" panose="020F0502020204030204" pitchFamily="34" charset="0"/>
                <a:cs typeface="Times New Roman" panose="02020603050405020304" pitchFamily="18" charset="0"/>
              </a:rPr>
              <a:t> Man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Diogel</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ar</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effaith</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amseroedd</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aros</a:t>
            </a:r>
            <a:r>
              <a:rPr lang="en-GB" sz="2400" dirty="0">
                <a:effectLst/>
                <a:latin typeface="Arial" panose="020B0604020202020204" pitchFamily="34" charset="0"/>
                <a:ea typeface="Calibri" panose="020F0502020204030204" pitchFamily="34" charset="0"/>
                <a:cs typeface="Times New Roman" panose="02020603050405020304" pitchFamily="18" charset="0"/>
              </a:rPr>
              <a:t> hir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ar</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fywydau</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cleifion</a:t>
            </a:r>
            <a:r>
              <a:rPr lang="en-GB" sz="2400" dirty="0">
                <a:effectLst/>
                <a:latin typeface="Arial" panose="020B0604020202020204" pitchFamily="34" charset="0"/>
                <a:ea typeface="Calibri" panose="020F0502020204030204" pitchFamily="34" charset="0"/>
                <a:cs typeface="Times New Roman" panose="02020603050405020304" pitchFamily="18" charset="0"/>
              </a:rPr>
              <a:t>.</a:t>
            </a:r>
          </a:p>
          <a:p>
            <a:pPr>
              <a:lnSpc>
                <a:spcPct val="115000"/>
              </a:lnSpc>
            </a:pP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2400" dirty="0" err="1">
                <a:effectLst/>
                <a:latin typeface="Arial" panose="020B0604020202020204" pitchFamily="34" charset="0"/>
                <a:ea typeface="Calibri" panose="020F0502020204030204" pitchFamily="34" charset="0"/>
                <a:cs typeface="Times New Roman" panose="02020603050405020304" pitchFamily="18" charset="0"/>
              </a:rPr>
              <a:t>Clywsom</a:t>
            </a:r>
            <a:r>
              <a:rPr lang="en-GB" sz="2400" dirty="0">
                <a:effectLst/>
                <a:latin typeface="Arial" panose="020B0604020202020204" pitchFamily="34" charset="0"/>
                <a:ea typeface="Calibri" panose="020F0502020204030204" pitchFamily="34" charset="0"/>
                <a:cs typeface="Times New Roman" panose="02020603050405020304" pitchFamily="18" charset="0"/>
              </a:rPr>
              <a:t> rai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straeon</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trallodus</a:t>
            </a:r>
            <a:r>
              <a:rPr lang="en-GB" sz="2400" dirty="0">
                <a:effectLst/>
                <a:latin typeface="Arial" panose="020B0604020202020204" pitchFamily="34" charset="0"/>
                <a:ea typeface="Calibri" panose="020F0502020204030204" pitchFamily="34" charset="0"/>
                <a:cs typeface="Times New Roman" panose="02020603050405020304" pitchFamily="18" charset="0"/>
              </a:rPr>
              <a:t> am y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boen</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a’r</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dioddefaint</a:t>
            </a:r>
            <a:r>
              <a:rPr lang="en-GB" sz="2400" dirty="0">
                <a:effectLst/>
                <a:latin typeface="Arial" panose="020B0604020202020204" pitchFamily="34" charset="0"/>
                <a:ea typeface="Calibri" panose="020F0502020204030204" pitchFamily="34" charset="0"/>
                <a:cs typeface="Times New Roman" panose="02020603050405020304" pitchFamily="18" charset="0"/>
              </a:rPr>
              <a:t> a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achosir</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gan</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arosiadau</a:t>
            </a:r>
            <a:r>
              <a:rPr lang="en-GB" sz="2400" dirty="0">
                <a:effectLst/>
                <a:latin typeface="Arial" panose="020B0604020202020204" pitchFamily="34" charset="0"/>
                <a:ea typeface="Calibri" panose="020F0502020204030204" pitchFamily="34" charset="0"/>
                <a:cs typeface="Times New Roman" panose="02020603050405020304" pitchFamily="18" charset="0"/>
              </a:rPr>
              <a:t> hir,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iselder</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anawsterau</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arian</a:t>
            </a:r>
            <a:r>
              <a:rPr lang="en-GB" sz="2400" dirty="0">
                <a:effectLst/>
                <a:latin typeface="Arial" panose="020B0604020202020204" pitchFamily="34" charset="0"/>
                <a:ea typeface="Calibri" panose="020F0502020204030204" pitchFamily="34" charset="0"/>
                <a:cs typeface="Times New Roman" panose="02020603050405020304" pitchFamily="18" charset="0"/>
              </a:rPr>
              <a:t> a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chyflogaeth</a:t>
            </a:r>
            <a:r>
              <a:rPr lang="en-GB" sz="2400" dirty="0">
                <a:effectLst/>
                <a:latin typeface="Arial" panose="020B0604020202020204" pitchFamily="34" charset="0"/>
                <a:ea typeface="Calibri" panose="020F0502020204030204" pitchFamily="34" charset="0"/>
                <a:cs typeface="Times New Roman" panose="02020603050405020304" pitchFamily="18" charset="0"/>
              </a:rPr>
              <a:t> a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thoriadau</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r>
              <a:rPr lang="en-GB" sz="2400" dirty="0" err="1">
                <a:effectLst/>
                <a:latin typeface="Arial" panose="020B0604020202020204" pitchFamily="34" charset="0"/>
                <a:ea typeface="Calibri" panose="020F0502020204030204" pitchFamily="34" charset="0"/>
                <a:cs typeface="Times New Roman" panose="02020603050405020304" pitchFamily="18" charset="0"/>
              </a:rPr>
              <a:t>perthynas</a:t>
            </a:r>
            <a:r>
              <a:rPr lang="en-GB" sz="2400" dirty="0">
                <a:effectLst/>
                <a:latin typeface="Arial" panose="020B0604020202020204" pitchFamily="34" charset="0"/>
                <a:ea typeface="Calibri" panose="020F0502020204030204" pitchFamily="34"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238375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2939</Words>
  <Application>Microsoft Office PowerPoint</Application>
  <PresentationFormat>Widescreen</PresentationFormat>
  <Paragraphs>219</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Symbol</vt:lpstr>
      <vt:lpstr>Arial</vt:lpstr>
      <vt:lpstr>Open Sans SemiBold</vt:lpstr>
      <vt:lpstr>Wingdings</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Eaton, Ben (HSS - Quality &amp; Nursing Directorate)</dc:creator>
  <cp:lastModifiedBy>Cerys Jones (CHC - NWCHC)</cp:lastModifiedBy>
  <cp:revision>27</cp:revision>
  <cp:lastPrinted>2023-07-25T13:43:56Z</cp:lastPrinted>
  <dcterms:created xsi:type="dcterms:W3CDTF">2022-12-22T13:58:44Z</dcterms:created>
  <dcterms:modified xsi:type="dcterms:W3CDTF">2023-07-25T13:44:11Z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2023-01-18T15:37:54Z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3805e050-95a8-4ac8-958b-a07b7d202458</vt:lpwstr>
  </property>
  <property fmtid="{D5CDD505-2E9C-101B-9397-08002B2CF9AE}" pid="7" name="MSIP_Label_defa4170-0d19-0005-0004-bc88714345d2_ActionId">
    <vt:lpwstr>50b96e04-278a-4bc9-bdf7-66d68fae5ae4</vt:lpwstr>
  </property>
  <property fmtid="{D5CDD505-2E9C-101B-9397-08002B2CF9AE}" pid="8" name="MSIP_Label_defa4170-0d19-0005-0004-bc88714345d2_ContentBits">
    <vt:lpwstr>0</vt:lpwstr>
  </property>
  <property fmtid="{D5CDD505-2E9C-101B-9397-08002B2CF9AE}" pid="9" name="ContentTypeId">
    <vt:lpwstr>0x010100D6FAC0E2FDB77C47B919860A1EC847DA</vt:lpwstr>
  </property>
</Properties>
</file>